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22" r:id="rId2"/>
    <p:sldId id="289" r:id="rId3"/>
    <p:sldId id="265" r:id="rId4"/>
    <p:sldId id="311" r:id="rId5"/>
    <p:sldId id="298" r:id="rId6"/>
    <p:sldId id="312" r:id="rId7"/>
    <p:sldId id="313" r:id="rId8"/>
    <p:sldId id="276" r:id="rId9"/>
    <p:sldId id="301" r:id="rId10"/>
    <p:sldId id="310" r:id="rId11"/>
    <p:sldId id="300" r:id="rId12"/>
    <p:sldId id="320" r:id="rId13"/>
    <p:sldId id="314" r:id="rId14"/>
    <p:sldId id="315" r:id="rId15"/>
    <p:sldId id="316" r:id="rId16"/>
    <p:sldId id="319" r:id="rId17"/>
    <p:sldId id="321" r:id="rId18"/>
    <p:sldId id="308" r:id="rId1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mn-ea"/>
        <a:cs typeface="+mn-cs"/>
      </a:defRPr>
    </a:lvl1pPr>
    <a:lvl2pPr marL="457200" algn="l" rtl="0" eaLnBrk="0" fontAlgn="base" hangingPunct="0">
      <a:spcBef>
        <a:spcPct val="0"/>
      </a:spcBef>
      <a:spcAft>
        <a:spcPct val="0"/>
      </a:spcAft>
      <a:defRPr kern="1200">
        <a:solidFill>
          <a:schemeClr val="tx1"/>
        </a:solidFill>
        <a:latin typeface="Tahoma" charset="0"/>
        <a:ea typeface="+mn-ea"/>
        <a:cs typeface="+mn-cs"/>
      </a:defRPr>
    </a:lvl2pPr>
    <a:lvl3pPr marL="914400" algn="l" rtl="0" eaLnBrk="0" fontAlgn="base" hangingPunct="0">
      <a:spcBef>
        <a:spcPct val="0"/>
      </a:spcBef>
      <a:spcAft>
        <a:spcPct val="0"/>
      </a:spcAft>
      <a:defRPr kern="1200">
        <a:solidFill>
          <a:schemeClr val="tx1"/>
        </a:solidFill>
        <a:latin typeface="Tahoma" charset="0"/>
        <a:ea typeface="+mn-ea"/>
        <a:cs typeface="+mn-cs"/>
      </a:defRPr>
    </a:lvl3pPr>
    <a:lvl4pPr marL="1371600" algn="l" rtl="0" eaLnBrk="0" fontAlgn="base" hangingPunct="0">
      <a:spcBef>
        <a:spcPct val="0"/>
      </a:spcBef>
      <a:spcAft>
        <a:spcPct val="0"/>
      </a:spcAft>
      <a:defRPr kern="1200">
        <a:solidFill>
          <a:schemeClr val="tx1"/>
        </a:solidFill>
        <a:latin typeface="Tahoma" charset="0"/>
        <a:ea typeface="+mn-ea"/>
        <a:cs typeface="+mn-cs"/>
      </a:defRPr>
    </a:lvl4pPr>
    <a:lvl5pPr marL="1828800" algn="l" rtl="0" eaLnBrk="0" fontAlgn="base" hangingPunct="0">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486C"/>
    <a:srgbClr val="336699"/>
    <a:srgbClr val="9078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380" autoAdjust="0"/>
    <p:restoredTop sz="83078"/>
  </p:normalViewPr>
  <p:slideViewPr>
    <p:cSldViewPr>
      <p:cViewPr varScale="1">
        <p:scale>
          <a:sx n="92" d="100"/>
          <a:sy n="92" d="100"/>
        </p:scale>
        <p:origin x="1184" y="192"/>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6A7844-2BA8-4B52-B29F-01BE03488707}" type="datetimeFigureOut">
              <a:rPr lang="en-US" smtClean="0"/>
              <a:t>2/11/25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8D81C3-C527-485F-BC23-22A13BE38CB3}" type="slidenum">
              <a:rPr lang="en-US" smtClean="0"/>
              <a:t>‹#›</a:t>
            </a:fld>
            <a:endParaRPr lang="en-US"/>
          </a:p>
        </p:txBody>
      </p:sp>
    </p:spTree>
    <p:extLst>
      <p:ext uri="{BB962C8B-B14F-4D97-AF65-F5344CB8AC3E}">
        <p14:creationId xmlns:p14="http://schemas.microsoft.com/office/powerpoint/2010/main" val="844093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Courier New" pitchFamily="49" charset="0"/>
              <a:buChar char="o"/>
            </a:pPr>
            <a:r>
              <a:rPr lang="en-US" sz="2000" dirty="0"/>
              <a:t> Key characteristics </a:t>
            </a:r>
            <a:r>
              <a:rPr lang="en-CA" sz="2000" dirty="0"/>
              <a:t>of the </a:t>
            </a:r>
            <a:r>
              <a:rPr lang="en-CA" sz="2000" dirty="0" err="1"/>
              <a:t>servicescape</a:t>
            </a:r>
            <a:endParaRPr lang="en-CA" sz="2000" dirty="0"/>
          </a:p>
          <a:p>
            <a:pPr marL="342900" indent="-342900">
              <a:buFont typeface="Courier New" pitchFamily="49" charset="0"/>
              <a:buChar char="o"/>
            </a:pPr>
            <a:endParaRPr lang="en-CA" sz="2000" dirty="0"/>
          </a:p>
          <a:p>
            <a:pPr marL="342900" indent="-342900">
              <a:buFont typeface="Courier New" pitchFamily="49" charset="0"/>
              <a:buChar char="o"/>
            </a:pPr>
            <a:r>
              <a:rPr lang="en-CA" sz="2000" dirty="0"/>
              <a:t>Physical environment often referred to as the ‘</a:t>
            </a:r>
            <a:r>
              <a:rPr lang="en-CA" sz="2000" dirty="0" err="1"/>
              <a:t>servicescape</a:t>
            </a:r>
            <a:r>
              <a:rPr lang="en-CA" sz="2000" dirty="0"/>
              <a:t>’</a:t>
            </a:r>
            <a:endParaRPr lang="en-US" sz="2000" dirty="0"/>
          </a:p>
          <a:p>
            <a:pPr marL="800100" lvl="1" indent="-342900">
              <a:buFont typeface="Arial" pitchFamily="34" charset="0"/>
              <a:buChar char="•"/>
            </a:pPr>
            <a:r>
              <a:rPr lang="en-CA" sz="2000" dirty="0"/>
              <a:t>Facilitates performance or communication of service</a:t>
            </a:r>
            <a:endParaRPr lang="en-US" sz="2000" dirty="0"/>
          </a:p>
          <a:p>
            <a:pPr marL="342900" indent="-342900">
              <a:buFont typeface="Courier New" pitchFamily="49" charset="0"/>
              <a:buChar char="o"/>
            </a:pPr>
            <a:endParaRPr lang="en-US" sz="2000" dirty="0"/>
          </a:p>
          <a:p>
            <a:pPr marL="342900" indent="-342900">
              <a:buFont typeface="Courier New" pitchFamily="49" charset="0"/>
              <a:buChar char="o"/>
            </a:pPr>
            <a:r>
              <a:rPr lang="en-US" sz="2000" dirty="0"/>
              <a:t>Particularly important for tourism &amp; hospitality products</a:t>
            </a:r>
          </a:p>
          <a:p>
            <a:pPr marL="342900" indent="-342900">
              <a:spcBef>
                <a:spcPts val="600"/>
              </a:spcBef>
              <a:spcAft>
                <a:spcPts val="600"/>
              </a:spcAft>
              <a:buFont typeface="Courier New" pitchFamily="49" charset="0"/>
              <a:buChar char="o"/>
            </a:pPr>
            <a:endParaRPr lang="en-CA" sz="2000" dirty="0"/>
          </a:p>
          <a:p>
            <a:pPr marL="342900" indent="-342900">
              <a:spcBef>
                <a:spcPts val="600"/>
              </a:spcBef>
              <a:spcAft>
                <a:spcPts val="600"/>
              </a:spcAft>
              <a:buFont typeface="Courier New" pitchFamily="49" charset="0"/>
              <a:buChar char="o"/>
            </a:pPr>
            <a:r>
              <a:rPr lang="en-CA" sz="2000" dirty="0"/>
              <a:t>Universal for example effectively uses the </a:t>
            </a:r>
            <a:r>
              <a:rPr lang="en-CA" sz="2000" dirty="0" err="1"/>
              <a:t>servicescape</a:t>
            </a:r>
            <a:r>
              <a:rPr lang="en-CA" sz="2000" dirty="0"/>
              <a:t> to excite customers</a:t>
            </a:r>
          </a:p>
          <a:p>
            <a:endParaRPr lang="en-US" dirty="0"/>
          </a:p>
        </p:txBody>
      </p:sp>
      <p:sp>
        <p:nvSpPr>
          <p:cNvPr id="4" name="Slide Number Placeholder 3"/>
          <p:cNvSpPr>
            <a:spLocks noGrp="1"/>
          </p:cNvSpPr>
          <p:nvPr>
            <p:ph type="sldNum" sz="quarter" idx="10"/>
          </p:nvPr>
        </p:nvSpPr>
        <p:spPr/>
        <p:txBody>
          <a:bodyPr/>
          <a:lstStyle/>
          <a:p>
            <a:fld id="{138D81C3-C527-485F-BC23-22A13BE38CB3}" type="slidenum">
              <a:rPr lang="en-US" smtClean="0"/>
              <a:pPr/>
              <a:t>4</a:t>
            </a:fld>
            <a:endParaRPr lang="en-US"/>
          </a:p>
        </p:txBody>
      </p:sp>
    </p:spTree>
    <p:extLst>
      <p:ext uri="{BB962C8B-B14F-4D97-AF65-F5344CB8AC3E}">
        <p14:creationId xmlns:p14="http://schemas.microsoft.com/office/powerpoint/2010/main" val="10722534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865841" y="4578013"/>
            <a:ext cx="5179623" cy="954107"/>
          </a:xfrm>
          <a:prstGeom prst="rect">
            <a:avLst/>
          </a:prstGeom>
        </p:spPr>
        <p:txBody>
          <a:bodyPr wrap="none">
            <a:spAutoFit/>
          </a:bodyPr>
          <a:lstStyle/>
          <a:p>
            <a:pPr algn="ctr"/>
            <a:r>
              <a:rPr lang="en-US" sz="2800" b="1" kern="1200" dirty="0">
                <a:solidFill>
                  <a:schemeClr val="tx1"/>
                </a:solidFill>
                <a:effectLst/>
                <a:latin typeface="Tahoma" charset="0"/>
                <a:ea typeface="+mn-ea"/>
                <a:cs typeface="+mn-cs"/>
              </a:rPr>
              <a:t>Providing customer service </a:t>
            </a:r>
            <a:br>
              <a:rPr lang="en-US" sz="2800" b="1" kern="1200" dirty="0">
                <a:solidFill>
                  <a:schemeClr val="tx1"/>
                </a:solidFill>
                <a:effectLst/>
                <a:latin typeface="Tahoma" charset="0"/>
                <a:ea typeface="+mn-ea"/>
                <a:cs typeface="+mn-cs"/>
              </a:rPr>
            </a:br>
            <a:r>
              <a:rPr lang="en-US" sz="2800" b="1" kern="1200" dirty="0">
                <a:solidFill>
                  <a:schemeClr val="tx1"/>
                </a:solidFill>
                <a:effectLst/>
                <a:latin typeface="Tahoma" charset="0"/>
                <a:ea typeface="+mn-ea"/>
                <a:cs typeface="+mn-cs"/>
              </a:rPr>
              <a:t>through the </a:t>
            </a:r>
            <a:r>
              <a:rPr lang="en-US" sz="2800" b="1" kern="1200" dirty="0" err="1">
                <a:solidFill>
                  <a:schemeClr val="tx1"/>
                </a:solidFill>
                <a:effectLst/>
                <a:latin typeface="Tahoma" charset="0"/>
                <a:ea typeface="+mn-ea"/>
                <a:cs typeface="+mn-cs"/>
              </a:rPr>
              <a:t>servicescape</a:t>
            </a:r>
            <a:endParaRPr lang="en-US" sz="2800" b="1" kern="1200" dirty="0">
              <a:solidFill>
                <a:schemeClr val="tx1"/>
              </a:solidFill>
              <a:effectLst/>
              <a:latin typeface="Tahoma" charset="0"/>
              <a:ea typeface="+mn-ea"/>
              <a:cs typeface="+mn-cs"/>
            </a:endParaRPr>
          </a:p>
        </p:txBody>
      </p:sp>
      <p:sp>
        <p:nvSpPr>
          <p:cNvPr id="3" name="Rectangle 2"/>
          <p:cNvSpPr/>
          <p:nvPr userDrawn="1"/>
        </p:nvSpPr>
        <p:spPr>
          <a:xfrm>
            <a:off x="2819400" y="3802559"/>
            <a:ext cx="2954655" cy="769441"/>
          </a:xfrm>
          <a:prstGeom prst="rect">
            <a:avLst/>
          </a:prstGeom>
        </p:spPr>
        <p:txBody>
          <a:bodyPr wrap="none">
            <a:spAutoFit/>
          </a:bodyPr>
          <a:lstStyle/>
          <a:p>
            <a:r>
              <a:rPr lang="en-US" sz="4400" b="1" kern="1200" dirty="0">
                <a:solidFill>
                  <a:schemeClr val="tx1"/>
                </a:solidFill>
                <a:effectLst/>
                <a:latin typeface="Tahoma" charset="0"/>
                <a:ea typeface="+mn-ea"/>
                <a:cs typeface="+mn-cs"/>
              </a:rPr>
              <a:t>Chapter</a:t>
            </a:r>
            <a:r>
              <a:rPr lang="en-US" sz="4400" b="1" kern="1200" baseline="0" dirty="0">
                <a:solidFill>
                  <a:schemeClr val="tx1"/>
                </a:solidFill>
                <a:effectLst/>
                <a:latin typeface="Tahoma" charset="0"/>
                <a:ea typeface="+mn-ea"/>
                <a:cs typeface="+mn-cs"/>
              </a:rPr>
              <a:t> 8</a:t>
            </a:r>
            <a:endParaRPr lang="en-US" sz="4400" b="1" dirty="0"/>
          </a:p>
        </p:txBody>
      </p:sp>
      <p:pic>
        <p:nvPicPr>
          <p:cNvPr id="307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240"/>
            <a:ext cx="9144000" cy="3535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descr="C:\Users\Karen\AppData\Local\Microsoft\Windows\Temporary Internet Files\Content.IE5\1AM1THAR\GP%20LOGO1.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81000" y="5989732"/>
            <a:ext cx="844550" cy="813202"/>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userDrawn="1"/>
        </p:nvSpPr>
        <p:spPr>
          <a:xfrm>
            <a:off x="3688080" y="6414078"/>
            <a:ext cx="5332101" cy="307777"/>
          </a:xfrm>
          <a:prstGeom prst="rect">
            <a:avLst/>
          </a:prstGeom>
          <a:noFill/>
        </p:spPr>
        <p:txBody>
          <a:bodyPr wrap="none" rtlCol="0">
            <a:spAutoFit/>
          </a:bodyPr>
          <a:lstStyle/>
          <a:p>
            <a:r>
              <a:rPr lang="en-US" sz="1400" dirty="0"/>
              <a:t>© Hudson &amp; Hudson. </a:t>
            </a:r>
            <a:r>
              <a:rPr lang="en-US" sz="1400" i="1" dirty="0"/>
              <a:t>Customer Service for Hospitality &amp; Tourism</a:t>
            </a:r>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8875935-DA8A-47B4-996C-05C2B93FC1B4}" type="slidenum">
              <a:rPr lang="en-US"/>
              <a:pPr/>
              <a:t>‹#›</a:t>
            </a:fld>
            <a:endParaRPr lang="en-US"/>
          </a:p>
        </p:txBody>
      </p:sp>
    </p:spTree>
    <p:extLst>
      <p:ext uri="{BB962C8B-B14F-4D97-AF65-F5344CB8AC3E}">
        <p14:creationId xmlns:p14="http://schemas.microsoft.com/office/powerpoint/2010/main" val="1113913443"/>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6450" y="0"/>
            <a:ext cx="1733550" cy="6553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04825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455935-CD17-4E93-90C7-BAE37611463C}" type="slidenum">
              <a:rPr lang="en-US"/>
              <a:pPr/>
              <a:t>‹#›</a:t>
            </a:fld>
            <a:endParaRPr lang="en-US"/>
          </a:p>
        </p:txBody>
      </p:sp>
    </p:spTree>
    <p:extLst>
      <p:ext uri="{BB962C8B-B14F-4D97-AF65-F5344CB8AC3E}">
        <p14:creationId xmlns:p14="http://schemas.microsoft.com/office/powerpoint/2010/main" val="3899821479"/>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838200" y="0"/>
            <a:ext cx="8305800" cy="68580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519284-E648-4D87-9771-7975855ECF80}" type="slidenum">
              <a:rPr lang="en-US"/>
              <a:pPr/>
              <a:t>‹#›</a:t>
            </a:fld>
            <a:endParaRPr lang="en-US"/>
          </a:p>
        </p:txBody>
      </p:sp>
    </p:spTree>
    <p:extLst>
      <p:ext uri="{BB962C8B-B14F-4D97-AF65-F5344CB8AC3E}">
        <p14:creationId xmlns:p14="http://schemas.microsoft.com/office/powerpoint/2010/main" val="4100297372"/>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144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7538" y="0"/>
            <a:ext cx="8315325"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90E123-BE1A-41CA-A96C-0B3205B32524}" type="slidenum">
              <a:rPr lang="en-US"/>
              <a:pPr/>
              <a:t>‹#›</a:t>
            </a:fld>
            <a:endParaRPr lang="en-US"/>
          </a:p>
        </p:txBody>
      </p:sp>
    </p:spTree>
    <p:extLst>
      <p:ext uri="{BB962C8B-B14F-4D97-AF65-F5344CB8AC3E}">
        <p14:creationId xmlns:p14="http://schemas.microsoft.com/office/powerpoint/2010/main" val="512054722"/>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246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3175"/>
            <a:ext cx="8315325"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609600"/>
            <a:ext cx="33909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29100" y="609600"/>
            <a:ext cx="33909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8FFC989-C9F5-4D51-A9C3-AE5F20336AC3}" type="slidenum">
              <a:rPr lang="en-US"/>
              <a:pPr/>
              <a:t>‹#›</a:t>
            </a:fld>
            <a:endParaRPr lang="en-US"/>
          </a:p>
        </p:txBody>
      </p:sp>
    </p:spTree>
    <p:extLst>
      <p:ext uri="{BB962C8B-B14F-4D97-AF65-F5344CB8AC3E}">
        <p14:creationId xmlns:p14="http://schemas.microsoft.com/office/powerpoint/2010/main" val="3410838000"/>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6349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9576" y="0"/>
            <a:ext cx="8315325"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1013306-FE83-4F60-8498-80E898BED37C}" type="slidenum">
              <a:rPr lang="en-US"/>
              <a:pPr/>
              <a:t>‹#›</a:t>
            </a:fld>
            <a:endParaRPr lang="en-US"/>
          </a:p>
        </p:txBody>
      </p:sp>
    </p:spTree>
    <p:extLst>
      <p:ext uri="{BB962C8B-B14F-4D97-AF65-F5344CB8AC3E}">
        <p14:creationId xmlns:p14="http://schemas.microsoft.com/office/powerpoint/2010/main" val="2519455339"/>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B51F829-5758-4137-9F91-95FEA906C75D}" type="slidenum">
              <a:rPr lang="en-US"/>
              <a:pPr/>
              <a:t>‹#›</a:t>
            </a:fld>
            <a:endParaRPr lang="en-US"/>
          </a:p>
        </p:txBody>
      </p:sp>
    </p:spTree>
    <p:extLst>
      <p:ext uri="{BB962C8B-B14F-4D97-AF65-F5344CB8AC3E}">
        <p14:creationId xmlns:p14="http://schemas.microsoft.com/office/powerpoint/2010/main" val="2587514946"/>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85CD207-EE75-4420-B4EE-E9AC0E49FE26}" type="slidenum">
              <a:rPr lang="en-US"/>
              <a:pPr/>
              <a:t>‹#›</a:t>
            </a:fld>
            <a:endParaRPr lang="en-US"/>
          </a:p>
        </p:txBody>
      </p:sp>
    </p:spTree>
    <p:extLst>
      <p:ext uri="{BB962C8B-B14F-4D97-AF65-F5344CB8AC3E}">
        <p14:creationId xmlns:p14="http://schemas.microsoft.com/office/powerpoint/2010/main" val="684972521"/>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A518BFE-18C8-4C22-88C0-C4BEF9406BB4}" type="slidenum">
              <a:rPr lang="en-US"/>
              <a:pPr/>
              <a:t>‹#›</a:t>
            </a:fld>
            <a:endParaRPr lang="en-US"/>
          </a:p>
        </p:txBody>
      </p:sp>
    </p:spTree>
    <p:extLst>
      <p:ext uri="{BB962C8B-B14F-4D97-AF65-F5344CB8AC3E}">
        <p14:creationId xmlns:p14="http://schemas.microsoft.com/office/powerpoint/2010/main" val="3588073128"/>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42C20FA-CEFA-4342-88C2-C4AC5758C689}" type="slidenum">
              <a:rPr lang="en-US"/>
              <a:pPr/>
              <a:t>‹#›</a:t>
            </a:fld>
            <a:endParaRPr lang="en-US"/>
          </a:p>
        </p:txBody>
      </p:sp>
    </p:spTree>
    <p:extLst>
      <p:ext uri="{BB962C8B-B14F-4D97-AF65-F5344CB8AC3E}">
        <p14:creationId xmlns:p14="http://schemas.microsoft.com/office/powerpoint/2010/main" val="3516676191"/>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0"/>
            <a:ext cx="6858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609600"/>
            <a:ext cx="6934200" cy="594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0" y="6661150"/>
            <a:ext cx="2133600" cy="196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a:latin typeface="Arial" charset="0"/>
              </a:defRPr>
            </a:lvl1pPr>
          </a:lstStyle>
          <a:p>
            <a:endParaRPr lang="en-US"/>
          </a:p>
        </p:txBody>
      </p:sp>
      <p:sp>
        <p:nvSpPr>
          <p:cNvPr id="1029" name="Rectangle 5"/>
          <p:cNvSpPr>
            <a:spLocks noGrp="1" noChangeArrowheads="1"/>
          </p:cNvSpPr>
          <p:nvPr>
            <p:ph type="ftr" sz="quarter" idx="3"/>
          </p:nvPr>
        </p:nvSpPr>
        <p:spPr bwMode="auto">
          <a:xfrm>
            <a:off x="3124200" y="6689725"/>
            <a:ext cx="2895600" cy="168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a:latin typeface="Arial" charset="0"/>
              </a:defRPr>
            </a:lvl1pPr>
          </a:lstStyle>
          <a:p>
            <a:endParaRPr lang="en-US"/>
          </a:p>
        </p:txBody>
      </p:sp>
      <p:sp>
        <p:nvSpPr>
          <p:cNvPr id="1030" name="Rectangle 6"/>
          <p:cNvSpPr>
            <a:spLocks noGrp="1" noChangeArrowheads="1"/>
          </p:cNvSpPr>
          <p:nvPr>
            <p:ph type="sldNum" sz="quarter" idx="4"/>
          </p:nvPr>
        </p:nvSpPr>
        <p:spPr bwMode="auto">
          <a:xfrm>
            <a:off x="7010400" y="6689725"/>
            <a:ext cx="2133600" cy="136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a:latin typeface="Arial" charset="0"/>
              </a:defRPr>
            </a:lvl1pPr>
          </a:lstStyle>
          <a:p>
            <a:fld id="{F5AF11E3-5AEA-439E-88D2-08E5A4FC1BE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thruBlk="1"/>
  </p:transition>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Tahoma" charset="0"/>
        </a:defRPr>
      </a:lvl2pPr>
      <a:lvl3pPr algn="l" rtl="0" eaLnBrk="1" fontAlgn="base" hangingPunct="1">
        <a:spcBef>
          <a:spcPct val="0"/>
        </a:spcBef>
        <a:spcAft>
          <a:spcPct val="0"/>
        </a:spcAft>
        <a:defRPr sz="3200" b="1">
          <a:solidFill>
            <a:schemeClr val="tx2"/>
          </a:solidFill>
          <a:latin typeface="Tahoma" charset="0"/>
        </a:defRPr>
      </a:lvl3pPr>
      <a:lvl4pPr algn="l" rtl="0" eaLnBrk="1" fontAlgn="base" hangingPunct="1">
        <a:spcBef>
          <a:spcPct val="0"/>
        </a:spcBef>
        <a:spcAft>
          <a:spcPct val="0"/>
        </a:spcAft>
        <a:defRPr sz="3200" b="1">
          <a:solidFill>
            <a:schemeClr val="tx2"/>
          </a:solidFill>
          <a:latin typeface="Tahoma" charset="0"/>
        </a:defRPr>
      </a:lvl4pPr>
      <a:lvl5pPr algn="l" rtl="0" eaLnBrk="1" fontAlgn="base" hangingPunct="1">
        <a:spcBef>
          <a:spcPct val="0"/>
        </a:spcBef>
        <a:spcAft>
          <a:spcPct val="0"/>
        </a:spcAft>
        <a:defRPr sz="3200" b="1">
          <a:solidFill>
            <a:schemeClr val="tx2"/>
          </a:solidFill>
          <a:latin typeface="Tahoma" charset="0"/>
        </a:defRPr>
      </a:lvl5pPr>
      <a:lvl6pPr marL="457200" algn="l" rtl="0" eaLnBrk="1" fontAlgn="base" hangingPunct="1">
        <a:spcBef>
          <a:spcPct val="0"/>
        </a:spcBef>
        <a:spcAft>
          <a:spcPct val="0"/>
        </a:spcAft>
        <a:defRPr sz="3200" b="1">
          <a:solidFill>
            <a:schemeClr val="tx2"/>
          </a:solidFill>
          <a:latin typeface="Tahoma" charset="0"/>
        </a:defRPr>
      </a:lvl6pPr>
      <a:lvl7pPr marL="914400" algn="l" rtl="0" eaLnBrk="1" fontAlgn="base" hangingPunct="1">
        <a:spcBef>
          <a:spcPct val="0"/>
        </a:spcBef>
        <a:spcAft>
          <a:spcPct val="0"/>
        </a:spcAft>
        <a:defRPr sz="3200" b="1">
          <a:solidFill>
            <a:schemeClr val="tx2"/>
          </a:solidFill>
          <a:latin typeface="Tahoma" charset="0"/>
        </a:defRPr>
      </a:lvl7pPr>
      <a:lvl8pPr marL="1371600" algn="l" rtl="0" eaLnBrk="1" fontAlgn="base" hangingPunct="1">
        <a:spcBef>
          <a:spcPct val="0"/>
        </a:spcBef>
        <a:spcAft>
          <a:spcPct val="0"/>
        </a:spcAft>
        <a:defRPr sz="3200" b="1">
          <a:solidFill>
            <a:schemeClr val="tx2"/>
          </a:solidFill>
          <a:latin typeface="Tahoma" charset="0"/>
        </a:defRPr>
      </a:lvl8pPr>
      <a:lvl9pPr marL="1828800" algn="l" rtl="0" eaLnBrk="1" fontAlgn="base" hangingPunct="1">
        <a:spcBef>
          <a:spcPct val="0"/>
        </a:spcBef>
        <a:spcAft>
          <a:spcPct val="0"/>
        </a:spcAft>
        <a:defRPr sz="3200" b="1">
          <a:solidFill>
            <a:schemeClr val="tx2"/>
          </a:solidFill>
          <a:latin typeface="Tahoma" charset="0"/>
        </a:defRPr>
      </a:lvl9pPr>
    </p:titleStyle>
    <p:bodyStyle>
      <a:lvl1pPr marL="342900" indent="-342900" algn="l" rtl="0" eaLnBrk="1" fontAlgn="base" hangingPunct="1">
        <a:spcBef>
          <a:spcPct val="20000"/>
        </a:spcBef>
        <a:spcAft>
          <a:spcPct val="0"/>
        </a:spcAft>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1"/>
          </a:solidFill>
          <a:latin typeface="+mn-lt"/>
        </a:defRPr>
      </a:lvl2pPr>
      <a:lvl3pPr marL="1143000" indent="-228600" algn="l" rtl="0" eaLnBrk="1" fontAlgn="base" hangingPunct="1">
        <a:spcBef>
          <a:spcPct val="20000"/>
        </a:spcBef>
        <a:spcAft>
          <a:spcPct val="0"/>
        </a:spcAft>
        <a:buChar char="•"/>
        <a:defRPr sz="2000" b="1">
          <a:solidFill>
            <a:schemeClr val="tx1"/>
          </a:solidFill>
          <a:latin typeface="+mn-lt"/>
        </a:defRPr>
      </a:lvl3pPr>
      <a:lvl4pPr marL="1600200" indent="-228600" algn="l" rtl="0" eaLnBrk="1" fontAlgn="base" hangingPunct="1">
        <a:spcBef>
          <a:spcPct val="20000"/>
        </a:spcBef>
        <a:spcAft>
          <a:spcPct val="0"/>
        </a:spcAft>
        <a:buChar char="–"/>
        <a:defRPr b="1">
          <a:solidFill>
            <a:schemeClr val="tx1"/>
          </a:solidFill>
          <a:latin typeface="+mn-lt"/>
        </a:defRPr>
      </a:lvl4pPr>
      <a:lvl5pPr marL="2057400" indent="-228600" algn="l" rtl="0" eaLnBrk="1" fontAlgn="base" hangingPunct="1">
        <a:spcBef>
          <a:spcPct val="20000"/>
        </a:spcBef>
        <a:spcAft>
          <a:spcPct val="0"/>
        </a:spcAft>
        <a:buChar char="»"/>
        <a:defRPr b="1">
          <a:solidFill>
            <a:schemeClr val="tx1"/>
          </a:solidFill>
          <a:latin typeface="+mn-lt"/>
        </a:defRPr>
      </a:lvl5pPr>
      <a:lvl6pPr marL="2514600" indent="-228600" algn="l" rtl="0" eaLnBrk="1" fontAlgn="base" hangingPunct="1">
        <a:spcBef>
          <a:spcPct val="20000"/>
        </a:spcBef>
        <a:spcAft>
          <a:spcPct val="0"/>
        </a:spcAft>
        <a:buChar char="»"/>
        <a:defRPr b="1">
          <a:solidFill>
            <a:schemeClr val="tx1"/>
          </a:solidFill>
          <a:latin typeface="+mn-lt"/>
        </a:defRPr>
      </a:lvl6pPr>
      <a:lvl7pPr marL="2971800" indent="-228600" algn="l" rtl="0" eaLnBrk="1" fontAlgn="base" hangingPunct="1">
        <a:spcBef>
          <a:spcPct val="20000"/>
        </a:spcBef>
        <a:spcAft>
          <a:spcPct val="0"/>
        </a:spcAft>
        <a:buChar char="»"/>
        <a:defRPr b="1">
          <a:solidFill>
            <a:schemeClr val="tx1"/>
          </a:solidFill>
          <a:latin typeface="+mn-lt"/>
        </a:defRPr>
      </a:lvl7pPr>
      <a:lvl8pPr marL="3429000" indent="-228600" algn="l" rtl="0" eaLnBrk="1" fontAlgn="base" hangingPunct="1">
        <a:spcBef>
          <a:spcPct val="20000"/>
        </a:spcBef>
        <a:spcAft>
          <a:spcPct val="0"/>
        </a:spcAft>
        <a:buChar char="»"/>
        <a:defRPr b="1">
          <a:solidFill>
            <a:schemeClr val="tx1"/>
          </a:solidFill>
          <a:latin typeface="+mn-lt"/>
        </a:defRPr>
      </a:lvl8pPr>
      <a:lvl9pPr marL="3886200" indent="-228600" algn="l" rtl="0" eaLnBrk="1" fontAlgn="base" hangingPunct="1">
        <a:spcBef>
          <a:spcPct val="20000"/>
        </a:spcBef>
        <a:spcAft>
          <a:spcPct val="0"/>
        </a:spcAft>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3A2F-158C-E2DC-7EED-AD58D5FF7D5A}"/>
              </a:ext>
            </a:extLst>
          </p:cNvPr>
          <p:cNvSpPr>
            <a:spLocks noGrp="1"/>
          </p:cNvSpPr>
          <p:nvPr>
            <p:ph type="title"/>
          </p:nvPr>
        </p:nvSpPr>
        <p:spPr>
          <a:xfrm>
            <a:off x="762000" y="0"/>
            <a:ext cx="8229600" cy="2514600"/>
          </a:xfrm>
        </p:spPr>
        <p:txBody>
          <a:bodyPr/>
          <a:lstStyle/>
          <a:p>
            <a:pPr algn="ctr"/>
            <a:r>
              <a:rPr lang="en-US" sz="3600" dirty="0">
                <a:latin typeface="+mn-lt"/>
              </a:rPr>
              <a:t>Chapter 8</a:t>
            </a:r>
            <a:br>
              <a:rPr lang="en-US" sz="3600" dirty="0">
                <a:latin typeface="+mn-lt"/>
              </a:rPr>
            </a:br>
            <a:r>
              <a:rPr lang="en-GB" sz="3600" b="1" dirty="0">
                <a:effectLst/>
                <a:latin typeface="+mn-lt"/>
              </a:rPr>
              <a:t>Providing customer </a:t>
            </a:r>
            <a:r>
              <a:rPr lang="en-GB" sz="3600" dirty="0">
                <a:latin typeface="+mn-lt"/>
              </a:rPr>
              <a:t>s</a:t>
            </a:r>
            <a:r>
              <a:rPr lang="en-GB" sz="3600" b="1" dirty="0">
                <a:effectLst/>
                <a:latin typeface="+mn-lt"/>
              </a:rPr>
              <a:t>ervice through the </a:t>
            </a:r>
            <a:r>
              <a:rPr lang="en-GB" sz="3600" b="1">
                <a:effectLst/>
                <a:latin typeface="+mn-lt"/>
              </a:rPr>
              <a:t>servicescape</a:t>
            </a:r>
            <a:r>
              <a:rPr lang="en-GB" sz="3600" b="1" dirty="0">
                <a:effectLst/>
                <a:latin typeface="+mn-lt"/>
              </a:rPr>
              <a:t> </a:t>
            </a:r>
            <a:br>
              <a:rPr lang="en-GB" sz="3600" dirty="0">
                <a:effectLst/>
              </a:rPr>
            </a:br>
            <a:br>
              <a:rPr lang="en-US" sz="3600" dirty="0"/>
            </a:br>
            <a:endParaRPr lang="en-US" sz="3600" dirty="0"/>
          </a:p>
        </p:txBody>
      </p:sp>
      <p:pic>
        <p:nvPicPr>
          <p:cNvPr id="4" name="Picture 3" descr="A robot holding a tray&#10;&#10;Description automatically generated">
            <a:extLst>
              <a:ext uri="{FF2B5EF4-FFF2-40B4-BE49-F238E27FC236}">
                <a16:creationId xmlns:a16="http://schemas.microsoft.com/office/drawing/2014/main" id="{B42E795F-FD99-665C-5397-82057FE30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161" y="1600200"/>
            <a:ext cx="4849678" cy="5257800"/>
          </a:xfrm>
          <a:prstGeom prst="rect">
            <a:avLst/>
          </a:prstGeom>
        </p:spPr>
      </p:pic>
    </p:spTree>
    <p:extLst>
      <p:ext uri="{BB962C8B-B14F-4D97-AF65-F5344CB8AC3E}">
        <p14:creationId xmlns:p14="http://schemas.microsoft.com/office/powerpoint/2010/main" val="1638983041"/>
      </p:ext>
    </p:extLst>
  </p:cSld>
  <p:clrMapOvr>
    <a:masterClrMapping/>
  </p:clrMapOvr>
  <p:transition spd="med">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8305800" cy="609600"/>
          </a:xfrm>
        </p:spPr>
        <p:txBody>
          <a:bodyPr/>
          <a:lstStyle/>
          <a:p>
            <a:pPr algn="ctr"/>
            <a:r>
              <a:rPr lang="en-CA" dirty="0"/>
              <a:t> </a:t>
            </a:r>
            <a:r>
              <a:rPr lang="en-US" dirty="0"/>
              <a:t> </a:t>
            </a:r>
            <a:r>
              <a:rPr lang="en-CA" sz="2800" dirty="0"/>
              <a:t>How the </a:t>
            </a:r>
            <a:r>
              <a:rPr lang="en-CA" sz="2800" dirty="0" err="1"/>
              <a:t>servicescape</a:t>
            </a:r>
            <a:r>
              <a:rPr lang="en-CA" sz="2800" dirty="0"/>
              <a:t> impacts </a:t>
            </a:r>
            <a:br>
              <a:rPr lang="en-CA" sz="2800" dirty="0"/>
            </a:br>
            <a:r>
              <a:rPr lang="en-CA" sz="2800" dirty="0"/>
              <a:t>consumers and employees </a:t>
            </a:r>
            <a:br>
              <a:rPr lang="en-US" sz="2800" dirty="0"/>
            </a:br>
            <a:endParaRPr lang="en-US" sz="2800" dirty="0"/>
          </a:p>
        </p:txBody>
      </p:sp>
      <p:sp>
        <p:nvSpPr>
          <p:cNvPr id="3" name="Rectangle 2"/>
          <p:cNvSpPr/>
          <p:nvPr/>
        </p:nvSpPr>
        <p:spPr>
          <a:xfrm>
            <a:off x="868206" y="6434365"/>
            <a:ext cx="4572000" cy="276999"/>
          </a:xfrm>
          <a:prstGeom prst="rect">
            <a:avLst/>
          </a:prstGeom>
        </p:spPr>
        <p:txBody>
          <a:bodyPr>
            <a:spAutoFit/>
          </a:bodyPr>
          <a:lstStyle/>
          <a:p>
            <a:r>
              <a:rPr lang="en-CA" sz="1200" b="1" dirty="0"/>
              <a:t>Figure 8.1 </a:t>
            </a:r>
            <a:r>
              <a:rPr lang="en-CA" sz="1200" dirty="0"/>
              <a:t>(</a:t>
            </a:r>
            <a:r>
              <a:rPr lang="en-US" sz="1200" dirty="0"/>
              <a:t>Source: Adapted from </a:t>
            </a:r>
            <a:r>
              <a:rPr lang="en-US" sz="1200" dirty="0" err="1"/>
              <a:t>Bitner</a:t>
            </a:r>
            <a:r>
              <a:rPr lang="en-US" sz="1200" dirty="0"/>
              <a:t>, 2002)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612" y="762000"/>
            <a:ext cx="8106188" cy="563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880261"/>
      </p:ext>
    </p:extLst>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035336" y="990600"/>
            <a:ext cx="8121651" cy="609600"/>
          </a:xfrm>
        </p:spPr>
        <p:txBody>
          <a:bodyPr/>
          <a:lstStyle/>
          <a:p>
            <a:pPr algn="ctr"/>
            <a:r>
              <a:rPr lang="en-CA" dirty="0"/>
              <a:t>Common associations and human responses to colors </a:t>
            </a:r>
            <a:br>
              <a:rPr lang="en-US" dirty="0"/>
            </a:br>
            <a:br>
              <a:rPr lang="en-US" dirty="0"/>
            </a:br>
            <a:endParaRPr lang="en-US" dirty="0"/>
          </a:p>
        </p:txBody>
      </p:sp>
      <p:sp>
        <p:nvSpPr>
          <p:cNvPr id="3" name="Rectangle 2"/>
          <p:cNvSpPr/>
          <p:nvPr/>
        </p:nvSpPr>
        <p:spPr>
          <a:xfrm>
            <a:off x="1032876" y="5820922"/>
            <a:ext cx="6385561" cy="461665"/>
          </a:xfrm>
          <a:prstGeom prst="rect">
            <a:avLst/>
          </a:prstGeom>
        </p:spPr>
        <p:txBody>
          <a:bodyPr wrap="square">
            <a:spAutoFit/>
          </a:bodyPr>
          <a:lstStyle/>
          <a:p>
            <a:r>
              <a:rPr lang="en-CA" sz="1200" dirty="0"/>
              <a:t> </a:t>
            </a:r>
            <a:endParaRPr lang="en-US" sz="1200" dirty="0"/>
          </a:p>
          <a:p>
            <a:r>
              <a:rPr lang="en-CA" sz="1200" b="1" dirty="0"/>
              <a:t>Table 8.2 </a:t>
            </a:r>
            <a:r>
              <a:rPr lang="en-CA" sz="1200" dirty="0"/>
              <a:t>(Source: Based on Lovelock and </a:t>
            </a:r>
            <a:r>
              <a:rPr lang="en-CA" sz="1200" dirty="0" err="1"/>
              <a:t>Wirtz</a:t>
            </a:r>
            <a:r>
              <a:rPr lang="en-CA" sz="1200" dirty="0"/>
              <a:t>, 2007)</a:t>
            </a:r>
            <a:endParaRPr lang="en-US" sz="1200" b="1"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582"/>
          <a:stretch/>
        </p:blipFill>
        <p:spPr bwMode="auto">
          <a:xfrm>
            <a:off x="1032876" y="1600200"/>
            <a:ext cx="7844369" cy="441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321524"/>
      </p:ext>
    </p:extLst>
  </p:cSld>
  <p:clrMapOvr>
    <a:masterClrMapping/>
  </p:clrMapOvr>
  <p:transition spd="med">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BF4868-361E-20AD-7E05-5E96551B2A39}"/>
              </a:ext>
            </a:extLst>
          </p:cNvPr>
          <p:cNvPicPr>
            <a:picLocks noChangeAspect="1"/>
          </p:cNvPicPr>
          <p:nvPr/>
        </p:nvPicPr>
        <p:blipFill>
          <a:blip r:embed="rId2"/>
          <a:stretch>
            <a:fillRect/>
          </a:stretch>
        </p:blipFill>
        <p:spPr>
          <a:xfrm>
            <a:off x="685800" y="568823"/>
            <a:ext cx="7772400" cy="5755777"/>
          </a:xfrm>
          <a:prstGeom prst="rect">
            <a:avLst/>
          </a:prstGeom>
        </p:spPr>
      </p:pic>
    </p:spTree>
    <p:extLst>
      <p:ext uri="{BB962C8B-B14F-4D97-AF65-F5344CB8AC3E}">
        <p14:creationId xmlns:p14="http://schemas.microsoft.com/office/powerpoint/2010/main" val="2628637976"/>
      </p:ext>
    </p:extLst>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8305800" cy="609600"/>
          </a:xfrm>
        </p:spPr>
        <p:txBody>
          <a:bodyPr/>
          <a:lstStyle/>
          <a:p>
            <a:pPr algn="ctr"/>
            <a:r>
              <a:rPr lang="en-CA" dirty="0"/>
              <a:t>Waiting line strategies – 4 strategies</a:t>
            </a:r>
            <a:endParaRPr lang="en-US" dirty="0"/>
          </a:p>
        </p:txBody>
      </p:sp>
      <p:sp>
        <p:nvSpPr>
          <p:cNvPr id="4" name="Rectangle 3"/>
          <p:cNvSpPr/>
          <p:nvPr/>
        </p:nvSpPr>
        <p:spPr>
          <a:xfrm>
            <a:off x="1285568" y="1143000"/>
            <a:ext cx="7543800" cy="6494086"/>
          </a:xfrm>
          <a:prstGeom prst="rect">
            <a:avLst/>
          </a:prstGeom>
        </p:spPr>
        <p:txBody>
          <a:bodyPr wrap="square">
            <a:spAutoFit/>
          </a:bodyPr>
          <a:lstStyle/>
          <a:p>
            <a:pPr marL="342900" indent="-342900">
              <a:spcBef>
                <a:spcPts val="600"/>
              </a:spcBef>
              <a:spcAft>
                <a:spcPts val="600"/>
              </a:spcAft>
              <a:buFont typeface="Courier New" pitchFamily="49" charset="0"/>
              <a:buChar char="o"/>
            </a:pPr>
            <a:r>
              <a:rPr lang="en-US" sz="2000" dirty="0"/>
              <a:t>Employ operational logic</a:t>
            </a:r>
          </a:p>
          <a:p>
            <a:pPr marL="800100" lvl="1" indent="-342900">
              <a:spcBef>
                <a:spcPts val="0"/>
              </a:spcBef>
              <a:spcAft>
                <a:spcPts val="600"/>
              </a:spcAft>
              <a:buFont typeface="Arial" pitchFamily="34" charset="0"/>
              <a:buChar char="•"/>
            </a:pPr>
            <a:r>
              <a:rPr lang="en-US" sz="2000" dirty="0"/>
              <a:t>Streamline operational processes</a:t>
            </a:r>
          </a:p>
          <a:p>
            <a:pPr marL="800100" lvl="1" indent="-342900">
              <a:spcBef>
                <a:spcPts val="0"/>
              </a:spcBef>
              <a:spcAft>
                <a:spcPts val="600"/>
              </a:spcAft>
              <a:buFont typeface="Arial" pitchFamily="34" charset="0"/>
              <a:buChar char="•"/>
            </a:pPr>
            <a:r>
              <a:rPr lang="en-US" sz="2000" dirty="0"/>
              <a:t>Eliminate inefficiencies </a:t>
            </a:r>
          </a:p>
          <a:p>
            <a:pPr marL="800100" lvl="1" indent="-342900">
              <a:spcBef>
                <a:spcPts val="0"/>
              </a:spcBef>
              <a:spcAft>
                <a:spcPts val="600"/>
              </a:spcAft>
              <a:buFont typeface="Arial" pitchFamily="34" charset="0"/>
              <a:buChar char="•"/>
            </a:pPr>
            <a:r>
              <a:rPr lang="en-US" sz="2000" dirty="0"/>
              <a:t>Queue configuration </a:t>
            </a:r>
          </a:p>
          <a:p>
            <a:pPr marL="285750" indent="-285750">
              <a:spcBef>
                <a:spcPts val="600"/>
              </a:spcBef>
              <a:spcAft>
                <a:spcPts val="600"/>
              </a:spcAft>
              <a:buFont typeface="Courier New" pitchFamily="49" charset="0"/>
              <a:buChar char="o"/>
            </a:pPr>
            <a:r>
              <a:rPr lang="en-CA" dirty="0"/>
              <a:t>Establish a reservation system</a:t>
            </a:r>
            <a:endParaRPr lang="en-US" sz="1600" dirty="0"/>
          </a:p>
          <a:p>
            <a:pPr marL="742950" lvl="1" indent="-285750">
              <a:spcBef>
                <a:spcPts val="0"/>
              </a:spcBef>
              <a:spcAft>
                <a:spcPts val="600"/>
              </a:spcAft>
              <a:buFont typeface="Arial" pitchFamily="34" charset="0"/>
              <a:buChar char="•"/>
            </a:pPr>
            <a:r>
              <a:rPr lang="en-CA" dirty="0"/>
              <a:t>Shift demand to time less busy periods</a:t>
            </a:r>
            <a:endParaRPr lang="en-US" sz="1600" dirty="0"/>
          </a:p>
          <a:p>
            <a:pPr marL="742950" lvl="1" indent="-285750">
              <a:spcBef>
                <a:spcPts val="0"/>
              </a:spcBef>
              <a:spcAft>
                <a:spcPts val="600"/>
              </a:spcAft>
              <a:buFont typeface="Arial" pitchFamily="34" charset="0"/>
              <a:buChar char="•"/>
            </a:pPr>
            <a:r>
              <a:rPr lang="en-CA" dirty="0"/>
              <a:t>Inherent problem of ‘no-shows’</a:t>
            </a:r>
            <a:endParaRPr lang="en-US" sz="1600" dirty="0"/>
          </a:p>
          <a:p>
            <a:pPr marL="1200150" lvl="2" indent="-285750">
              <a:spcBef>
                <a:spcPts val="0"/>
              </a:spcBef>
              <a:spcAft>
                <a:spcPts val="600"/>
              </a:spcAft>
              <a:buFont typeface="Calibri" pitchFamily="34" charset="0"/>
              <a:buChar char="⁻"/>
            </a:pPr>
            <a:r>
              <a:rPr lang="en-CA" dirty="0"/>
              <a:t>Charge fee </a:t>
            </a:r>
            <a:endParaRPr lang="en-US" sz="1600" dirty="0"/>
          </a:p>
          <a:p>
            <a:pPr marL="1200150" lvl="2" indent="-285750">
              <a:spcBef>
                <a:spcPts val="0"/>
              </a:spcBef>
              <a:spcAft>
                <a:spcPts val="600"/>
              </a:spcAft>
              <a:buFont typeface="Calibri" pitchFamily="34" charset="0"/>
              <a:buChar char="⁻"/>
            </a:pPr>
            <a:r>
              <a:rPr lang="en-CA" dirty="0"/>
              <a:t>Overbook capacity</a:t>
            </a:r>
          </a:p>
          <a:p>
            <a:pPr marL="285750" indent="-285750">
              <a:spcBef>
                <a:spcPts val="600"/>
              </a:spcBef>
              <a:spcAft>
                <a:spcPts val="600"/>
              </a:spcAft>
              <a:buFont typeface="Courier New" pitchFamily="49" charset="0"/>
              <a:buChar char="o"/>
            </a:pPr>
            <a:r>
              <a:rPr lang="en-US" dirty="0"/>
              <a:t>Differentiate waiting customers</a:t>
            </a:r>
          </a:p>
          <a:p>
            <a:pPr marL="742950" lvl="1" indent="-285750">
              <a:spcBef>
                <a:spcPts val="0"/>
              </a:spcBef>
              <a:spcAft>
                <a:spcPts val="600"/>
              </a:spcAft>
              <a:buFont typeface="Arial" pitchFamily="34" charset="0"/>
              <a:buChar char="•"/>
            </a:pPr>
            <a:r>
              <a:rPr lang="en-US" dirty="0"/>
              <a:t>Need-based or customer priority</a:t>
            </a:r>
          </a:p>
          <a:p>
            <a:pPr marL="742950" lvl="1" indent="-285750">
              <a:spcBef>
                <a:spcPts val="0"/>
              </a:spcBef>
              <a:spcAft>
                <a:spcPts val="600"/>
              </a:spcAft>
              <a:buFont typeface="Arial" pitchFamily="34" charset="0"/>
              <a:buChar char="•"/>
            </a:pPr>
            <a:r>
              <a:rPr lang="en-US" dirty="0"/>
              <a:t>Guest registering e.g. FASTPASS</a:t>
            </a:r>
          </a:p>
          <a:p>
            <a:pPr marL="742950" lvl="1" indent="-285750">
              <a:spcBef>
                <a:spcPts val="0"/>
              </a:spcBef>
              <a:spcAft>
                <a:spcPts val="600"/>
              </a:spcAft>
              <a:buFont typeface="Arial" pitchFamily="34" charset="0"/>
              <a:buChar char="•"/>
            </a:pPr>
            <a:endParaRPr lang="en-US" dirty="0"/>
          </a:p>
          <a:p>
            <a:pPr marL="285750" indent="-285750">
              <a:spcBef>
                <a:spcPts val="0"/>
              </a:spcBef>
              <a:spcAft>
                <a:spcPts val="600"/>
              </a:spcAft>
              <a:buFont typeface="Arial" pitchFamily="34" charset="0"/>
              <a:buChar char="•"/>
            </a:pPr>
            <a:r>
              <a:rPr lang="en-US" dirty="0"/>
              <a:t>Make waiting time more fun, or at least tolerable</a:t>
            </a:r>
          </a:p>
          <a:p>
            <a:pPr marL="285750" indent="-285750">
              <a:spcBef>
                <a:spcPts val="0"/>
              </a:spcBef>
              <a:spcAft>
                <a:spcPts val="600"/>
              </a:spcAft>
              <a:buFont typeface="Courier New" pitchFamily="49" charset="0"/>
              <a:buChar char="o"/>
            </a:pPr>
            <a:endParaRPr lang="en-US" sz="1600" dirty="0"/>
          </a:p>
          <a:p>
            <a:pPr marL="800100" lvl="1" indent="-342900">
              <a:spcBef>
                <a:spcPts val="600"/>
              </a:spcBef>
              <a:spcAft>
                <a:spcPts val="600"/>
              </a:spcAft>
              <a:buFont typeface="Arial" pitchFamily="34" charset="0"/>
              <a:buChar char="•"/>
            </a:pPr>
            <a:endParaRPr lang="en-US" sz="2000" dirty="0"/>
          </a:p>
          <a:p>
            <a:pPr marL="342900" indent="-342900">
              <a:spcBef>
                <a:spcPts val="600"/>
              </a:spcBef>
              <a:spcAft>
                <a:spcPts val="600"/>
              </a:spcAft>
              <a:buFont typeface="Courier New" pitchFamily="49" charset="0"/>
              <a:buChar char="o"/>
            </a:pPr>
            <a:endParaRPr lang="en-US" sz="2000" dirty="0"/>
          </a:p>
        </p:txBody>
      </p:sp>
    </p:spTree>
    <p:extLst>
      <p:ext uri="{BB962C8B-B14F-4D97-AF65-F5344CB8AC3E}">
        <p14:creationId xmlns:p14="http://schemas.microsoft.com/office/powerpoint/2010/main" val="902667762"/>
      </p:ext>
    </p:extLst>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609600"/>
            <a:ext cx="8305800" cy="609600"/>
          </a:xfrm>
        </p:spPr>
        <p:txBody>
          <a:bodyPr/>
          <a:lstStyle/>
          <a:p>
            <a:pPr algn="ctr"/>
            <a:r>
              <a:rPr lang="en-CA" dirty="0"/>
              <a:t>Three possible queue configurations</a:t>
            </a:r>
            <a:br>
              <a:rPr lang="en-US" dirty="0"/>
            </a:br>
            <a:endParaRPr lang="en-US" dirty="0"/>
          </a:p>
        </p:txBody>
      </p:sp>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7605" b="59900"/>
          <a:stretch/>
        </p:blipFill>
        <p:spPr bwMode="auto">
          <a:xfrm>
            <a:off x="838200" y="1676400"/>
            <a:ext cx="3060915" cy="2420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501" r="50000" b="28437"/>
          <a:stretch/>
        </p:blipFill>
        <p:spPr bwMode="auto">
          <a:xfrm>
            <a:off x="3429000" y="1828800"/>
            <a:ext cx="2921000" cy="1935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0128" r="55652"/>
          <a:stretch/>
        </p:blipFill>
        <p:spPr bwMode="auto">
          <a:xfrm>
            <a:off x="6112527" y="1752600"/>
            <a:ext cx="2590800" cy="1803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1295400" y="4114800"/>
            <a:ext cx="7162800" cy="2763274"/>
          </a:xfrm>
          <a:prstGeom prst="rect">
            <a:avLst/>
          </a:prstGeom>
        </p:spPr>
      </p:pic>
    </p:spTree>
    <p:extLst>
      <p:ext uri="{BB962C8B-B14F-4D97-AF65-F5344CB8AC3E}">
        <p14:creationId xmlns:p14="http://schemas.microsoft.com/office/powerpoint/2010/main" val="1486312758"/>
      </p:ext>
    </p:extLst>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763000" cy="609600"/>
          </a:xfrm>
        </p:spPr>
        <p:txBody>
          <a:bodyPr/>
          <a:lstStyle/>
          <a:p>
            <a:r>
              <a:rPr lang="en-US" dirty="0"/>
              <a:t>The psychology of waiting lines (</a:t>
            </a:r>
            <a:r>
              <a:rPr lang="en-US" dirty="0" err="1"/>
              <a:t>Maister</a:t>
            </a:r>
            <a:r>
              <a:rPr lang="en-US" dirty="0"/>
              <a:t>)</a:t>
            </a:r>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nvGraphicFramePr>
        <p:xfrm>
          <a:off x="1828800" y="633721"/>
          <a:ext cx="4800450" cy="5894079"/>
        </p:xfrm>
        <a:graphic>
          <a:graphicData uri="http://schemas.openxmlformats.org/presentationml/2006/ole">
            <mc:AlternateContent xmlns:mc="http://schemas.openxmlformats.org/markup-compatibility/2006">
              <mc:Choice xmlns:v="urn:schemas-microsoft-com:vml" Requires="v">
                <p:oleObj name="Document" r:id="rId2" imgW="6083076" imgH="7467325" progId="Word.Document.12">
                  <p:embed/>
                </p:oleObj>
              </mc:Choice>
              <mc:Fallback>
                <p:oleObj name="Document" r:id="rId2" imgW="6083076" imgH="7467325" progId="Word.Document.12">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33721"/>
                        <a:ext cx="4800450" cy="589407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736866"/>
      </p:ext>
    </p:extLst>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81000"/>
            <a:ext cx="6858000" cy="609600"/>
          </a:xfrm>
        </p:spPr>
        <p:txBody>
          <a:bodyPr/>
          <a:lstStyle/>
          <a:p>
            <a:r>
              <a:rPr lang="en-US" dirty="0"/>
              <a:t>Intelligent </a:t>
            </a:r>
            <a:r>
              <a:rPr lang="en-US" dirty="0" err="1"/>
              <a:t>Servicescapes</a:t>
            </a:r>
            <a:endParaRPr lang="en-US" dirty="0"/>
          </a:p>
        </p:txBody>
      </p:sp>
      <p:sp>
        <p:nvSpPr>
          <p:cNvPr id="3" name="Content Placeholder 2"/>
          <p:cNvSpPr>
            <a:spLocks noGrp="1"/>
          </p:cNvSpPr>
          <p:nvPr>
            <p:ph idx="1"/>
          </p:nvPr>
        </p:nvSpPr>
        <p:spPr>
          <a:xfrm>
            <a:off x="685800" y="1295400"/>
            <a:ext cx="8305800" cy="5257800"/>
          </a:xfrm>
        </p:spPr>
        <p:txBody>
          <a:bodyPr/>
          <a:lstStyle/>
          <a:p>
            <a:r>
              <a:rPr lang="en-GB" sz="1800" b="0" dirty="0">
                <a:effectLst/>
              </a:rPr>
              <a:t>Due to rapid technological advancements, and the use of artificial intelligence (AI) in the hospitality industry, we have seen the emergence in recent years of intelligent or smart </a:t>
            </a:r>
            <a:r>
              <a:rPr lang="en-GB" sz="1800" b="0" dirty="0" err="1">
                <a:effectLst/>
              </a:rPr>
              <a:t>servicescapes</a:t>
            </a:r>
            <a:r>
              <a:rPr lang="en-GB" sz="1800" b="0" dirty="0">
                <a:effectLst/>
              </a:rPr>
              <a:t>, which are essentially technology-based </a:t>
            </a:r>
            <a:r>
              <a:rPr lang="en-GB" sz="1800" b="0" dirty="0" err="1">
                <a:effectLst/>
              </a:rPr>
              <a:t>servicescapes</a:t>
            </a:r>
            <a:r>
              <a:rPr lang="en-GB" sz="1800" b="0" dirty="0">
                <a:effectLst/>
              </a:rPr>
              <a:t>. A simple example would be the smart hotel room </a:t>
            </a:r>
          </a:p>
          <a:p>
            <a:r>
              <a:rPr lang="en-GB" sz="1800" b="0" dirty="0">
                <a:effectLst/>
              </a:rPr>
              <a:t>The COVID-19 pandemic accelerated this trend. </a:t>
            </a:r>
          </a:p>
          <a:p>
            <a:r>
              <a:rPr lang="en-GB" sz="1800" b="0" dirty="0">
                <a:effectLst/>
              </a:rPr>
              <a:t>Las Vegas has no shortage of intelligent </a:t>
            </a:r>
            <a:r>
              <a:rPr lang="en-GB" sz="1800" b="0" dirty="0" err="1">
                <a:effectLst/>
              </a:rPr>
              <a:t>servicescapes</a:t>
            </a:r>
            <a:r>
              <a:rPr lang="en-GB" sz="1800" b="0" dirty="0">
                <a:effectLst/>
              </a:rPr>
              <a:t>. The hotel lobby of the Las Vegas Cosmopolitan is a good example. </a:t>
            </a:r>
            <a:endParaRPr lang="en-GB" b="0" dirty="0"/>
          </a:p>
          <a:p>
            <a:endParaRPr lang="en-GB" dirty="0"/>
          </a:p>
          <a:p>
            <a:endParaRPr lang="en-GB" dirty="0"/>
          </a:p>
          <a:p>
            <a:endParaRPr lang="en-US" dirty="0"/>
          </a:p>
          <a:p>
            <a:endParaRPr lang="en-US" b="0" dirty="0"/>
          </a:p>
          <a:p>
            <a:pPr marL="0" indent="0">
              <a:buNone/>
            </a:pPr>
            <a:endParaRPr lang="en-US" b="0" dirty="0"/>
          </a:p>
          <a:p>
            <a:endParaRPr lang="en-US" b="0" dirty="0"/>
          </a:p>
        </p:txBody>
      </p:sp>
      <p:pic>
        <p:nvPicPr>
          <p:cNvPr id="5" name="Picture 4" descr="A long hallway with a large screen&#10;&#10;Description automatically generated with medium confidence">
            <a:extLst>
              <a:ext uri="{FF2B5EF4-FFF2-40B4-BE49-F238E27FC236}">
                <a16:creationId xmlns:a16="http://schemas.microsoft.com/office/drawing/2014/main" id="{E80C3523-106D-F8B2-943A-66C7EB8882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4114800"/>
            <a:ext cx="5562600" cy="2470879"/>
          </a:xfrm>
          <a:prstGeom prst="rect">
            <a:avLst/>
          </a:prstGeom>
        </p:spPr>
      </p:pic>
    </p:spTree>
    <p:extLst>
      <p:ext uri="{BB962C8B-B14F-4D97-AF65-F5344CB8AC3E}">
        <p14:creationId xmlns:p14="http://schemas.microsoft.com/office/powerpoint/2010/main" val="2009071428"/>
      </p:ext>
    </p:extLst>
  </p:cSld>
  <p:clrMapOvr>
    <a:masterClrMapping/>
  </p:clrMapOvr>
  <p:transition spd="med">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24B3D-ADB5-6304-8B4A-EB3771E747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F68BC8-D727-7767-6881-B7EEC4224DBF}"/>
              </a:ext>
            </a:extLst>
          </p:cNvPr>
          <p:cNvSpPr>
            <a:spLocks noGrp="1"/>
          </p:cNvSpPr>
          <p:nvPr>
            <p:ph type="title"/>
          </p:nvPr>
        </p:nvSpPr>
        <p:spPr>
          <a:xfrm>
            <a:off x="1447800" y="381000"/>
            <a:ext cx="6858000" cy="609600"/>
          </a:xfrm>
        </p:spPr>
        <p:txBody>
          <a:bodyPr/>
          <a:lstStyle/>
          <a:p>
            <a:r>
              <a:rPr lang="en-US" dirty="0"/>
              <a:t>Intelligent </a:t>
            </a:r>
            <a:r>
              <a:rPr lang="en-US" dirty="0" err="1"/>
              <a:t>Servicescapes</a:t>
            </a:r>
            <a:endParaRPr lang="en-US" dirty="0"/>
          </a:p>
        </p:txBody>
      </p:sp>
      <p:sp>
        <p:nvSpPr>
          <p:cNvPr id="3" name="Content Placeholder 2">
            <a:extLst>
              <a:ext uri="{FF2B5EF4-FFF2-40B4-BE49-F238E27FC236}">
                <a16:creationId xmlns:a16="http://schemas.microsoft.com/office/drawing/2014/main" id="{7B391A85-F227-D5EA-8670-97EEAC3F603B}"/>
              </a:ext>
            </a:extLst>
          </p:cNvPr>
          <p:cNvSpPr>
            <a:spLocks noGrp="1"/>
          </p:cNvSpPr>
          <p:nvPr>
            <p:ph idx="1"/>
          </p:nvPr>
        </p:nvSpPr>
        <p:spPr>
          <a:xfrm>
            <a:off x="685800" y="1295400"/>
            <a:ext cx="8305800" cy="5257800"/>
          </a:xfrm>
        </p:spPr>
        <p:txBody>
          <a:bodyPr/>
          <a:lstStyle/>
          <a:p>
            <a:r>
              <a:rPr lang="en-GB" sz="1800" b="0" dirty="0">
                <a:effectLst/>
              </a:rPr>
              <a:t>An example of an intelligent </a:t>
            </a:r>
            <a:r>
              <a:rPr lang="en-GB" sz="1800" b="0" dirty="0" err="1">
                <a:effectLst/>
              </a:rPr>
              <a:t>servicescape</a:t>
            </a:r>
            <a:r>
              <a:rPr lang="en-GB" sz="1800" b="0" dirty="0">
                <a:effectLst/>
              </a:rPr>
              <a:t> in the restaurant sector is </a:t>
            </a:r>
            <a:r>
              <a:rPr lang="en-GB" sz="1800" b="0" dirty="0" err="1">
                <a:effectLst/>
              </a:rPr>
              <a:t>Sublimotion</a:t>
            </a:r>
            <a:r>
              <a:rPr lang="en-GB" sz="1800" b="0" dirty="0">
                <a:effectLst/>
              </a:rPr>
              <a:t>, a futuristic dining concept first introduced on the island of Ibiza in Spain.</a:t>
            </a:r>
          </a:p>
          <a:p>
            <a:r>
              <a:rPr lang="en-GB" sz="1800" b="0" dirty="0">
                <a:effectLst/>
              </a:rPr>
              <a:t>Under the helm of double Michelin-starred chef Paco </a:t>
            </a:r>
            <a:r>
              <a:rPr lang="en-GB" sz="1800" b="0" dirty="0" err="1">
                <a:effectLst/>
              </a:rPr>
              <a:t>Roncero</a:t>
            </a:r>
            <a:r>
              <a:rPr lang="en-GB" sz="1800" b="0" dirty="0">
                <a:effectLst/>
              </a:rPr>
              <a:t>, this unique dining experience combines food, art, and technology into a novel culinary concept. The dining room consists of one long table surrounded by multimedia panels, while on the walls there are huge digital displays for the projection of vivid images that change depending on the food served. </a:t>
            </a:r>
            <a:endParaRPr lang="en-GB" b="0" dirty="0"/>
          </a:p>
          <a:p>
            <a:endParaRPr lang="en-US" dirty="0"/>
          </a:p>
          <a:p>
            <a:endParaRPr lang="en-US" b="0" dirty="0"/>
          </a:p>
          <a:p>
            <a:pPr marL="0" indent="0">
              <a:buNone/>
            </a:pPr>
            <a:endParaRPr lang="en-US" b="0" dirty="0"/>
          </a:p>
          <a:p>
            <a:endParaRPr lang="en-US" b="0" dirty="0"/>
          </a:p>
        </p:txBody>
      </p:sp>
      <p:pic>
        <p:nvPicPr>
          <p:cNvPr id="5" name="Picture 4" descr="A table with chairs in front of a large aquarium&#10;&#10;Description automatically generated">
            <a:extLst>
              <a:ext uri="{FF2B5EF4-FFF2-40B4-BE49-F238E27FC236}">
                <a16:creationId xmlns:a16="http://schemas.microsoft.com/office/drawing/2014/main" id="{533F2156-88AE-00E3-ED2C-FA1AC9A9A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962400"/>
            <a:ext cx="5486400" cy="2599544"/>
          </a:xfrm>
          <a:prstGeom prst="rect">
            <a:avLst/>
          </a:prstGeom>
        </p:spPr>
      </p:pic>
    </p:spTree>
    <p:extLst>
      <p:ext uri="{BB962C8B-B14F-4D97-AF65-F5344CB8AC3E}">
        <p14:creationId xmlns:p14="http://schemas.microsoft.com/office/powerpoint/2010/main" val="3958918149"/>
      </p:ext>
    </p:extLst>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9113520" cy="609600"/>
          </a:xfrm>
        </p:spPr>
        <p:txBody>
          <a:bodyPr/>
          <a:lstStyle/>
          <a:p>
            <a:pPr algn="ctr"/>
            <a:r>
              <a:rPr lang="en-US" dirty="0"/>
              <a:t>Case Study:</a:t>
            </a:r>
            <a:br>
              <a:rPr lang="en-US" dirty="0"/>
            </a:br>
            <a:r>
              <a:rPr lang="en-CA" sz="2800" dirty="0"/>
              <a:t>Attention to Detail at </a:t>
            </a:r>
            <a:r>
              <a:rPr lang="en-CA" sz="2800" dirty="0" err="1"/>
              <a:t>Cavas</a:t>
            </a:r>
            <a:r>
              <a:rPr lang="en-CA" sz="2800" dirty="0"/>
              <a:t> Wine Lodge</a:t>
            </a:r>
            <a:br>
              <a:rPr lang="en-CA" sz="2800"/>
            </a:br>
            <a:endParaRPr lang="en-US" sz="2400" dirty="0"/>
          </a:p>
        </p:txBody>
      </p:sp>
      <p:sp>
        <p:nvSpPr>
          <p:cNvPr id="3" name="Rectangle 2"/>
          <p:cNvSpPr/>
          <p:nvPr/>
        </p:nvSpPr>
        <p:spPr>
          <a:xfrm>
            <a:off x="1066800" y="1667500"/>
            <a:ext cx="8039100" cy="6078587"/>
          </a:xfrm>
          <a:prstGeom prst="rect">
            <a:avLst/>
          </a:prstGeom>
        </p:spPr>
        <p:txBody>
          <a:bodyPr wrap="square">
            <a:spAutoFit/>
          </a:bodyPr>
          <a:lstStyle/>
          <a:p>
            <a:pPr marL="285750" indent="-285750">
              <a:spcBef>
                <a:spcPts val="600"/>
              </a:spcBef>
              <a:spcAft>
                <a:spcPts val="600"/>
              </a:spcAft>
              <a:buFont typeface="Courier New" pitchFamily="49" charset="0"/>
              <a:buChar char="o"/>
            </a:pPr>
            <a:r>
              <a:rPr lang="en-US" dirty="0"/>
              <a:t>Exterior design complements landscape</a:t>
            </a:r>
          </a:p>
          <a:p>
            <a:pPr marL="285750" indent="-285750">
              <a:spcBef>
                <a:spcPts val="600"/>
              </a:spcBef>
              <a:buFont typeface="Courier New" pitchFamily="49" charset="0"/>
              <a:buChar char="o"/>
            </a:pPr>
            <a:r>
              <a:rPr lang="en-US" dirty="0"/>
              <a:t>Interior design: </a:t>
            </a:r>
          </a:p>
          <a:p>
            <a:pPr marL="742950" lvl="1" indent="-285750">
              <a:spcBef>
                <a:spcPts val="600"/>
              </a:spcBef>
              <a:spcAft>
                <a:spcPts val="0"/>
              </a:spcAft>
              <a:buFont typeface="Arial" pitchFamily="34" charset="0"/>
              <a:buChar char="•"/>
            </a:pPr>
            <a:r>
              <a:rPr lang="en-US" dirty="0"/>
              <a:t>Unique décor, color schemes</a:t>
            </a:r>
          </a:p>
          <a:p>
            <a:pPr marL="742950" lvl="1" indent="-285750">
              <a:spcBef>
                <a:spcPts val="600"/>
              </a:spcBef>
              <a:spcAft>
                <a:spcPts val="0"/>
              </a:spcAft>
              <a:buFont typeface="Arial" pitchFamily="34" charset="0"/>
              <a:buChar char="•"/>
            </a:pPr>
            <a:r>
              <a:rPr lang="en-CA" dirty="0"/>
              <a:t>Mood enhancing music, atmospheric lighting, “clean and fresh” smell</a:t>
            </a:r>
            <a:endParaRPr lang="en-US" sz="1600" dirty="0"/>
          </a:p>
          <a:p>
            <a:pPr marL="742950" lvl="1" indent="-285750">
              <a:spcBef>
                <a:spcPts val="600"/>
              </a:spcBef>
              <a:spcAft>
                <a:spcPts val="0"/>
              </a:spcAft>
              <a:buFont typeface="Arial" pitchFamily="34" charset="0"/>
              <a:buChar char="•"/>
            </a:pPr>
            <a:r>
              <a:rPr lang="en-CA" dirty="0"/>
              <a:t>Hand-selected objects, furniture by local craftsmen, artists</a:t>
            </a:r>
          </a:p>
          <a:p>
            <a:pPr marL="742950" lvl="1" indent="-285750">
              <a:spcBef>
                <a:spcPts val="600"/>
              </a:spcBef>
              <a:buFont typeface="Arial" pitchFamily="34" charset="0"/>
              <a:buChar char="•"/>
            </a:pPr>
            <a:r>
              <a:rPr lang="en-CA" dirty="0"/>
              <a:t>Regional, organic fruit and vegetables </a:t>
            </a:r>
            <a:endParaRPr lang="en-US" sz="1600" dirty="0"/>
          </a:p>
          <a:p>
            <a:r>
              <a:rPr lang="en-CA" dirty="0"/>
              <a:t> </a:t>
            </a:r>
            <a:endParaRPr lang="en-US" sz="1400" dirty="0"/>
          </a:p>
          <a:p>
            <a:pPr marL="285750" indent="-285750">
              <a:buFont typeface="Courier New" pitchFamily="49" charset="0"/>
              <a:buChar char="o"/>
            </a:pPr>
            <a:r>
              <a:rPr lang="en-CA" dirty="0"/>
              <a:t>Customer service</a:t>
            </a:r>
          </a:p>
          <a:p>
            <a:pPr marL="742950" lvl="1" indent="-285750">
              <a:spcBef>
                <a:spcPts val="600"/>
              </a:spcBef>
              <a:buFont typeface="Arial" pitchFamily="34" charset="0"/>
              <a:buChar char="•"/>
            </a:pPr>
            <a:r>
              <a:rPr lang="en-CA" dirty="0"/>
              <a:t>Staff uniforms</a:t>
            </a:r>
          </a:p>
          <a:p>
            <a:pPr marL="742950" lvl="1" indent="-285750">
              <a:spcBef>
                <a:spcPts val="600"/>
              </a:spcBef>
              <a:buFont typeface="Arial" pitchFamily="34" charset="0"/>
              <a:buChar char="•"/>
            </a:pPr>
            <a:r>
              <a:rPr lang="en-CA" dirty="0"/>
              <a:t>Frontline service</a:t>
            </a:r>
          </a:p>
          <a:p>
            <a:pPr marL="742950" lvl="1" indent="-285750">
              <a:spcBef>
                <a:spcPts val="600"/>
              </a:spcBef>
              <a:buFont typeface="Arial" pitchFamily="34" charset="0"/>
              <a:buChar char="•"/>
            </a:pPr>
            <a:r>
              <a:rPr lang="en-CA" dirty="0"/>
              <a:t>Guest expectations</a:t>
            </a:r>
          </a:p>
          <a:p>
            <a:pPr marL="742950" lvl="1" indent="-285750">
              <a:spcBef>
                <a:spcPts val="600"/>
              </a:spcBef>
              <a:spcAft>
                <a:spcPts val="600"/>
              </a:spcAft>
              <a:buFont typeface="Arial" pitchFamily="34" charset="0"/>
              <a:buChar char="•"/>
            </a:pPr>
            <a:r>
              <a:rPr lang="en-CA" dirty="0"/>
              <a:t>Surprise events e.g. </a:t>
            </a:r>
            <a:br>
              <a:rPr lang="en-CA" dirty="0"/>
            </a:br>
            <a:r>
              <a:rPr lang="en-CA" dirty="0"/>
              <a:t>tango evenings </a:t>
            </a:r>
            <a:br>
              <a:rPr lang="en-CA" dirty="0"/>
            </a:br>
            <a:r>
              <a:rPr lang="en-CA" dirty="0"/>
              <a:t>outdoor cooking lessons </a:t>
            </a:r>
            <a:endParaRPr lang="en-US" dirty="0"/>
          </a:p>
          <a:p>
            <a:r>
              <a:rPr lang="en-CA" dirty="0"/>
              <a:t> </a:t>
            </a:r>
            <a:endParaRPr lang="en-US" sz="1400" dirty="0"/>
          </a:p>
          <a:p>
            <a:pPr marL="742950" lvl="1" indent="-285750">
              <a:spcBef>
                <a:spcPts val="600"/>
              </a:spcBef>
              <a:spcAft>
                <a:spcPts val="0"/>
              </a:spcAft>
              <a:buFont typeface="Arial" pitchFamily="34" charset="0"/>
              <a:buChar char="•"/>
            </a:pPr>
            <a:endParaRPr lang="en-US" dirty="0"/>
          </a:p>
          <a:p>
            <a:pPr marL="285750" indent="-285750">
              <a:spcBef>
                <a:spcPts val="600"/>
              </a:spcBef>
              <a:spcAft>
                <a:spcPts val="0"/>
              </a:spcAft>
              <a:buFont typeface="Courier New" pitchFamily="49" charset="0"/>
              <a:buChar char="o"/>
            </a:pPr>
            <a:endParaRPr lang="en-US" dirty="0"/>
          </a:p>
          <a:p>
            <a:pPr marL="285750" indent="-285750">
              <a:buFont typeface="Courier New" pitchFamily="49" charset="0"/>
              <a:buChar char="o"/>
            </a:pPr>
            <a:endParaRPr lang="en-US" dirty="0"/>
          </a:p>
        </p:txBody>
      </p:sp>
      <p:sp>
        <p:nvSpPr>
          <p:cNvPr id="4" name="Rectangle 3"/>
          <p:cNvSpPr/>
          <p:nvPr/>
        </p:nvSpPr>
        <p:spPr>
          <a:xfrm>
            <a:off x="1219200" y="1154668"/>
            <a:ext cx="7658100" cy="369332"/>
          </a:xfrm>
          <a:prstGeom prst="rect">
            <a:avLst/>
          </a:prstGeom>
        </p:spPr>
        <p:txBody>
          <a:bodyPr wrap="square">
            <a:spAutoFit/>
          </a:bodyPr>
          <a:lstStyle/>
          <a:p>
            <a:pPr algn="ctr"/>
            <a:r>
              <a:rPr lang="en-CA" i="1" dirty="0"/>
              <a:t>We seek the best experience, effortless for our guests.</a:t>
            </a:r>
            <a:endParaRPr lang="en-US" i="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4191000"/>
            <a:ext cx="4114800" cy="2417710"/>
          </a:xfrm>
          <a:prstGeom prst="rect">
            <a:avLst/>
          </a:prstGeom>
        </p:spPr>
      </p:pic>
    </p:spTree>
    <p:extLst>
      <p:ext uri="{BB962C8B-B14F-4D97-AF65-F5344CB8AC3E}">
        <p14:creationId xmlns:p14="http://schemas.microsoft.com/office/powerpoint/2010/main" val="2828247528"/>
      </p:ext>
    </p:extLst>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382000" cy="609600"/>
          </a:xfrm>
        </p:spPr>
        <p:txBody>
          <a:bodyPr/>
          <a:lstStyle/>
          <a:p>
            <a:pPr algn="ctr"/>
            <a:r>
              <a:rPr lang="en-US" dirty="0"/>
              <a:t>Topics Covered</a:t>
            </a:r>
          </a:p>
        </p:txBody>
      </p:sp>
      <p:sp>
        <p:nvSpPr>
          <p:cNvPr id="4" name="Content Placeholder 3"/>
          <p:cNvSpPr>
            <a:spLocks noGrp="1"/>
          </p:cNvSpPr>
          <p:nvPr>
            <p:ph idx="1"/>
          </p:nvPr>
        </p:nvSpPr>
        <p:spPr>
          <a:xfrm>
            <a:off x="1371600" y="1219200"/>
            <a:ext cx="7772400" cy="5334000"/>
          </a:xfrm>
        </p:spPr>
        <p:txBody>
          <a:bodyPr/>
          <a:lstStyle/>
          <a:p>
            <a:pPr>
              <a:spcAft>
                <a:spcPts val="600"/>
              </a:spcAft>
              <a:buFont typeface="Courier New" pitchFamily="49" charset="0"/>
              <a:buChar char="o"/>
            </a:pPr>
            <a:r>
              <a:rPr lang="en-US" b="0" dirty="0"/>
              <a:t>Elements of the </a:t>
            </a:r>
            <a:r>
              <a:rPr lang="en-US" b="0" dirty="0" err="1"/>
              <a:t>servicescape</a:t>
            </a:r>
            <a:endParaRPr lang="en-US" b="0" dirty="0"/>
          </a:p>
          <a:p>
            <a:pPr>
              <a:spcAft>
                <a:spcPts val="600"/>
              </a:spcAft>
              <a:buFont typeface="Courier New" pitchFamily="49" charset="0"/>
              <a:buChar char="o"/>
            </a:pPr>
            <a:r>
              <a:rPr lang="en-CA" b="0" dirty="0"/>
              <a:t>The strategic role of the </a:t>
            </a:r>
            <a:r>
              <a:rPr lang="en-CA" b="0" dirty="0" err="1"/>
              <a:t>servicescape</a:t>
            </a:r>
            <a:r>
              <a:rPr lang="en-CA" b="0" dirty="0"/>
              <a:t> </a:t>
            </a:r>
          </a:p>
          <a:p>
            <a:pPr>
              <a:spcAft>
                <a:spcPts val="600"/>
              </a:spcAft>
              <a:buFont typeface="Courier New" pitchFamily="49" charset="0"/>
              <a:buChar char="o"/>
            </a:pPr>
            <a:r>
              <a:rPr lang="en-US" b="0" dirty="0"/>
              <a:t>Developing </a:t>
            </a:r>
            <a:r>
              <a:rPr lang="en-US" b="0" dirty="0" err="1"/>
              <a:t>servicescapes</a:t>
            </a:r>
            <a:endParaRPr lang="en-US" b="0" dirty="0"/>
          </a:p>
          <a:p>
            <a:pPr>
              <a:spcAft>
                <a:spcPts val="600"/>
              </a:spcAft>
              <a:buFont typeface="Courier New" pitchFamily="49" charset="0"/>
              <a:buChar char="o"/>
            </a:pPr>
            <a:r>
              <a:rPr lang="en-US" b="0" dirty="0"/>
              <a:t>Themed </a:t>
            </a:r>
            <a:r>
              <a:rPr lang="en-US" b="0" dirty="0" err="1"/>
              <a:t>servicescapes</a:t>
            </a:r>
            <a:endParaRPr lang="en-US" b="0" dirty="0"/>
          </a:p>
          <a:p>
            <a:pPr>
              <a:spcAft>
                <a:spcPts val="600"/>
              </a:spcAft>
              <a:buFont typeface="Courier New" pitchFamily="49" charset="0"/>
              <a:buChar char="o"/>
            </a:pPr>
            <a:r>
              <a:rPr lang="en-US" b="0" dirty="0"/>
              <a:t>The effects of </a:t>
            </a:r>
            <a:r>
              <a:rPr lang="en-US" b="0" dirty="0" err="1"/>
              <a:t>servicescapes</a:t>
            </a:r>
            <a:r>
              <a:rPr lang="en-US" b="0" dirty="0"/>
              <a:t> on consumer </a:t>
            </a:r>
            <a:r>
              <a:rPr lang="en-US" b="0" dirty="0" err="1"/>
              <a:t>behaviour</a:t>
            </a:r>
            <a:endParaRPr lang="en-US" b="0" dirty="0"/>
          </a:p>
          <a:p>
            <a:pPr>
              <a:spcAft>
                <a:spcPts val="600"/>
              </a:spcAft>
              <a:buFont typeface="Courier New" pitchFamily="49" charset="0"/>
              <a:buChar char="o"/>
            </a:pPr>
            <a:r>
              <a:rPr lang="en-CA" b="0" dirty="0"/>
              <a:t>Waiting line strategies</a:t>
            </a:r>
          </a:p>
          <a:p>
            <a:pPr>
              <a:spcAft>
                <a:spcPts val="600"/>
              </a:spcAft>
              <a:buFont typeface="Courier New" pitchFamily="49" charset="0"/>
              <a:buChar char="o"/>
            </a:pPr>
            <a:r>
              <a:rPr lang="en-CA" b="0" dirty="0"/>
              <a:t>Intelligent </a:t>
            </a:r>
            <a:r>
              <a:rPr lang="en-CA" b="0" dirty="0" err="1"/>
              <a:t>servicescapes</a:t>
            </a:r>
            <a:endParaRPr lang="en-CA" b="0" dirty="0"/>
          </a:p>
          <a:p>
            <a:pPr>
              <a:spcAft>
                <a:spcPts val="600"/>
              </a:spcAft>
              <a:buFont typeface="Courier New" pitchFamily="49" charset="0"/>
              <a:buChar char="o"/>
            </a:pPr>
            <a:endParaRPr lang="en-CA" b="0" dirty="0"/>
          </a:p>
          <a:p>
            <a:pPr>
              <a:spcAft>
                <a:spcPts val="600"/>
              </a:spcAft>
              <a:buFont typeface="Courier New" pitchFamily="49" charset="0"/>
              <a:buChar char="o"/>
            </a:pPr>
            <a:endParaRPr lang="en-US" b="0" dirty="0"/>
          </a:p>
          <a:p>
            <a:pPr>
              <a:spcAft>
                <a:spcPts val="600"/>
              </a:spcAft>
              <a:buFont typeface="Courier New" pitchFamily="49" charset="0"/>
              <a:buChar char="o"/>
            </a:pPr>
            <a:endParaRPr lang="en-CA" b="0" dirty="0"/>
          </a:p>
          <a:p>
            <a:pPr>
              <a:buFont typeface="Courier New" pitchFamily="49" charset="0"/>
              <a:buChar char="o"/>
            </a:pPr>
            <a:endParaRPr lang="en-CA" b="0" dirty="0"/>
          </a:p>
        </p:txBody>
      </p:sp>
    </p:spTree>
    <p:extLst>
      <p:ext uri="{BB962C8B-B14F-4D97-AF65-F5344CB8AC3E}">
        <p14:creationId xmlns:p14="http://schemas.microsoft.com/office/powerpoint/2010/main" val="3712243137"/>
      </p:ext>
    </p:extLst>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417" y="457200"/>
            <a:ext cx="7687139" cy="609600"/>
          </a:xfrm>
        </p:spPr>
        <p:txBody>
          <a:bodyPr/>
          <a:lstStyle/>
          <a:p>
            <a:pPr algn="ctr"/>
            <a:r>
              <a:rPr lang="en-US" dirty="0"/>
              <a:t>‘At Your Service’ Spotlight: </a:t>
            </a:r>
            <a:br>
              <a:rPr lang="en-US" dirty="0"/>
            </a:br>
            <a:r>
              <a:rPr lang="en-CA" sz="2800" dirty="0"/>
              <a:t>Hospitality Starbucks-style</a:t>
            </a:r>
            <a:br>
              <a:rPr lang="en-CA" sz="2800" dirty="0"/>
            </a:br>
            <a:endParaRPr lang="en-US" sz="2000" dirty="0"/>
          </a:p>
        </p:txBody>
      </p:sp>
      <p:sp>
        <p:nvSpPr>
          <p:cNvPr id="4" name="Rectangle 3"/>
          <p:cNvSpPr/>
          <p:nvPr/>
        </p:nvSpPr>
        <p:spPr>
          <a:xfrm>
            <a:off x="990599" y="1371600"/>
            <a:ext cx="8153401" cy="1015663"/>
          </a:xfrm>
          <a:prstGeom prst="rect">
            <a:avLst/>
          </a:prstGeom>
        </p:spPr>
        <p:txBody>
          <a:bodyPr wrap="square">
            <a:spAutoFit/>
          </a:bodyPr>
          <a:lstStyle/>
          <a:p>
            <a:pPr algn="ctr"/>
            <a:r>
              <a:rPr lang="en-US" sz="2000" i="1" dirty="0"/>
              <a:t>‘Third place’ - a social, yet personal environment ….where people connect with others and reconnect with themselves.</a:t>
            </a:r>
          </a:p>
          <a:p>
            <a:r>
              <a:rPr lang="en-US" sz="2000" dirty="0"/>
              <a:t> </a:t>
            </a:r>
          </a:p>
        </p:txBody>
      </p:sp>
      <p:sp>
        <p:nvSpPr>
          <p:cNvPr id="6" name="Rectangle 5"/>
          <p:cNvSpPr/>
          <p:nvPr/>
        </p:nvSpPr>
        <p:spPr>
          <a:xfrm>
            <a:off x="1135367" y="2057400"/>
            <a:ext cx="8008633" cy="4524315"/>
          </a:xfrm>
          <a:prstGeom prst="rect">
            <a:avLst/>
          </a:prstGeom>
        </p:spPr>
        <p:txBody>
          <a:bodyPr wrap="square">
            <a:spAutoFit/>
          </a:bodyPr>
          <a:lstStyle/>
          <a:p>
            <a:pPr marL="285750" indent="-285750">
              <a:buFont typeface="Courier New" pitchFamily="49" charset="0"/>
              <a:buChar char="o"/>
            </a:pPr>
            <a:r>
              <a:rPr lang="en-US" dirty="0"/>
              <a:t>Themes inspired by Italian espresso bars </a:t>
            </a:r>
          </a:p>
          <a:p>
            <a:pPr marL="742950" lvl="1" indent="-285750">
              <a:buFont typeface="Arial" pitchFamily="34" charset="0"/>
              <a:buChar char="•"/>
            </a:pPr>
            <a:r>
              <a:rPr lang="en-US" dirty="0"/>
              <a:t>Inviting, comfortable, compelling </a:t>
            </a:r>
            <a:r>
              <a:rPr lang="en-US" dirty="0" err="1"/>
              <a:t>servicescapes</a:t>
            </a:r>
            <a:r>
              <a:rPr lang="en-US" dirty="0"/>
              <a:t> </a:t>
            </a:r>
          </a:p>
          <a:p>
            <a:pPr marL="742950" lvl="1" indent="-285750">
              <a:buFont typeface="Arial" pitchFamily="34" charset="0"/>
              <a:buChar char="•"/>
            </a:pPr>
            <a:r>
              <a:rPr lang="en-US" dirty="0"/>
              <a:t>Sensory pleasures and ambiance </a:t>
            </a:r>
          </a:p>
          <a:p>
            <a:pPr marL="742950" lvl="1" indent="-285750">
              <a:buFont typeface="Arial" pitchFamily="34" charset="0"/>
              <a:buChar char="•"/>
            </a:pPr>
            <a:r>
              <a:rPr lang="en-US" dirty="0"/>
              <a:t>Italian terminology </a:t>
            </a:r>
          </a:p>
          <a:p>
            <a:r>
              <a:rPr lang="en-US" dirty="0"/>
              <a:t> </a:t>
            </a:r>
          </a:p>
          <a:p>
            <a:pPr marL="285750" indent="-285750">
              <a:buFont typeface="Courier New" pitchFamily="49" charset="0"/>
              <a:buChar char="o"/>
            </a:pPr>
            <a:r>
              <a:rPr lang="en-US" dirty="0"/>
              <a:t>Customer focused</a:t>
            </a:r>
          </a:p>
          <a:p>
            <a:pPr marL="742950" lvl="1" indent="-285750">
              <a:buFont typeface="Arial" pitchFamily="34" charset="0"/>
              <a:buChar char="•"/>
            </a:pPr>
            <a:r>
              <a:rPr lang="en-US" dirty="0"/>
              <a:t>First names on paper cups</a:t>
            </a:r>
          </a:p>
          <a:p>
            <a:pPr marL="742950" lvl="1" indent="-285750">
              <a:buFont typeface="Arial" pitchFamily="34" charset="0"/>
              <a:buChar char="•"/>
            </a:pPr>
            <a:r>
              <a:rPr lang="en-US" dirty="0"/>
              <a:t>Free </a:t>
            </a:r>
            <a:r>
              <a:rPr lang="en-US" dirty="0" err="1"/>
              <a:t>WiFi</a:t>
            </a:r>
            <a:r>
              <a:rPr lang="en-US" dirty="0"/>
              <a:t> for work, social networking</a:t>
            </a:r>
          </a:p>
          <a:p>
            <a:pPr marL="742950" lvl="1" indent="-285750">
              <a:buFont typeface="Arial" pitchFamily="34" charset="0"/>
              <a:buChar char="•"/>
            </a:pPr>
            <a:r>
              <a:rPr lang="en-US" dirty="0"/>
              <a:t>Meeting place, community hub</a:t>
            </a:r>
          </a:p>
          <a:p>
            <a:r>
              <a:rPr lang="en-US" dirty="0"/>
              <a:t> </a:t>
            </a:r>
          </a:p>
          <a:p>
            <a:pPr marL="285750" indent="-285750">
              <a:buFont typeface="Courier New" pitchFamily="49" charset="0"/>
              <a:buChar char="o"/>
            </a:pPr>
            <a:r>
              <a:rPr lang="en-US" dirty="0"/>
              <a:t>Long-term brand integrity</a:t>
            </a:r>
          </a:p>
          <a:p>
            <a:pPr marL="742950" lvl="1" indent="-285750">
              <a:buFont typeface="Arial" pitchFamily="34" charset="0"/>
              <a:buChar char="•"/>
            </a:pPr>
            <a:r>
              <a:rPr lang="en-US" dirty="0"/>
              <a:t>Espresso machines replaced</a:t>
            </a:r>
          </a:p>
          <a:p>
            <a:pPr marL="742950" lvl="1" indent="-285750">
              <a:buFont typeface="Arial" pitchFamily="34" charset="0"/>
              <a:buChar char="•"/>
            </a:pPr>
            <a:r>
              <a:rPr lang="en-US" dirty="0"/>
              <a:t>Modified menu items</a:t>
            </a:r>
          </a:p>
          <a:p>
            <a:pPr marL="742950" lvl="1" indent="-285750">
              <a:buFont typeface="Arial" pitchFamily="34" charset="0"/>
              <a:buChar char="•"/>
            </a:pPr>
            <a:r>
              <a:rPr lang="en-US" dirty="0"/>
              <a:t>Slowed expansion, new products </a:t>
            </a:r>
          </a:p>
          <a:p>
            <a:pPr marL="285750" indent="-285750">
              <a:buFont typeface="Arial" pitchFamily="34" charset="0"/>
              <a:buChar char="•"/>
            </a:pPr>
            <a:endParaRPr lang="en-US" dirty="0"/>
          </a:p>
          <a:p>
            <a:endParaRPr lang="en-US" dirty="0"/>
          </a:p>
        </p:txBody>
      </p:sp>
      <p:pic>
        <p:nvPicPr>
          <p:cNvPr id="7" name="Picture 6">
            <a:extLst>
              <a:ext uri="{FF2B5EF4-FFF2-40B4-BE49-F238E27FC236}">
                <a16:creationId xmlns:a16="http://schemas.microsoft.com/office/drawing/2014/main" id="{8835E3D7-3458-8532-A5CC-29B005BEF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2865391"/>
            <a:ext cx="2971800" cy="3657600"/>
          </a:xfrm>
          <a:prstGeom prst="rect">
            <a:avLst/>
          </a:prstGeom>
        </p:spPr>
      </p:pic>
    </p:spTree>
    <p:extLst>
      <p:ext uri="{BB962C8B-B14F-4D97-AF65-F5344CB8AC3E}">
        <p14:creationId xmlns:p14="http://schemas.microsoft.com/office/powerpoint/2010/main" val="673244210"/>
      </p:ext>
    </p:extLst>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060" y="685800"/>
            <a:ext cx="8305800" cy="609600"/>
          </a:xfrm>
        </p:spPr>
        <p:txBody>
          <a:bodyPr/>
          <a:lstStyle/>
          <a:p>
            <a:pPr algn="ctr"/>
            <a:r>
              <a:rPr lang="en-CA" dirty="0"/>
              <a:t> </a:t>
            </a:r>
            <a:r>
              <a:rPr lang="en-US" dirty="0"/>
              <a:t> Key characteristics </a:t>
            </a:r>
            <a:r>
              <a:rPr lang="en-CA" dirty="0"/>
              <a:t>of the </a:t>
            </a:r>
            <a:r>
              <a:rPr lang="en-CA" dirty="0" err="1"/>
              <a:t>servicescape</a:t>
            </a:r>
            <a:br>
              <a:rPr lang="en-US" dirty="0"/>
            </a:br>
            <a:endParaRPr lang="en-US" dirty="0"/>
          </a:p>
        </p:txBody>
      </p:sp>
      <p:sp>
        <p:nvSpPr>
          <p:cNvPr id="4" name="Rectangle 3"/>
          <p:cNvSpPr/>
          <p:nvPr/>
        </p:nvSpPr>
        <p:spPr>
          <a:xfrm>
            <a:off x="1432560" y="1524000"/>
            <a:ext cx="7559040" cy="2477601"/>
          </a:xfrm>
          <a:prstGeom prst="rect">
            <a:avLst/>
          </a:prstGeom>
        </p:spPr>
        <p:txBody>
          <a:bodyPr wrap="square">
            <a:spAutoFit/>
          </a:bodyPr>
          <a:lstStyle/>
          <a:p>
            <a:pPr marL="342900" indent="-342900">
              <a:buFont typeface="Courier New" pitchFamily="49" charset="0"/>
              <a:buChar char="o"/>
            </a:pPr>
            <a:r>
              <a:rPr lang="en-CA" sz="2000" dirty="0"/>
              <a:t>Physical environment often referred to as the ‘</a:t>
            </a:r>
            <a:r>
              <a:rPr lang="en-CA" sz="2000" dirty="0" err="1"/>
              <a:t>servicescape</a:t>
            </a:r>
            <a:r>
              <a:rPr lang="en-CA" sz="2000" dirty="0"/>
              <a:t>’</a:t>
            </a:r>
            <a:endParaRPr lang="en-US" sz="2000" dirty="0"/>
          </a:p>
          <a:p>
            <a:pPr marL="800100" lvl="1" indent="-342900">
              <a:buFont typeface="Arial" pitchFamily="34" charset="0"/>
              <a:buChar char="•"/>
            </a:pPr>
            <a:r>
              <a:rPr lang="en-CA" sz="2000" dirty="0"/>
              <a:t>Facilitates performance or communication of service</a:t>
            </a:r>
            <a:endParaRPr lang="en-US" sz="2000" dirty="0"/>
          </a:p>
          <a:p>
            <a:pPr marL="342900" indent="-342900">
              <a:buFont typeface="Courier New" pitchFamily="49" charset="0"/>
              <a:buChar char="o"/>
            </a:pPr>
            <a:endParaRPr lang="en-US" sz="2000" dirty="0"/>
          </a:p>
          <a:p>
            <a:pPr marL="342900" indent="-342900">
              <a:buFont typeface="Courier New" pitchFamily="49" charset="0"/>
              <a:buChar char="o"/>
            </a:pPr>
            <a:r>
              <a:rPr lang="en-US" sz="2000" dirty="0"/>
              <a:t>Particularly important for tourism &amp; hospitality products</a:t>
            </a:r>
          </a:p>
          <a:p>
            <a:pPr marL="342900" indent="-342900">
              <a:spcBef>
                <a:spcPts val="600"/>
              </a:spcBef>
              <a:spcAft>
                <a:spcPts val="600"/>
              </a:spcAft>
              <a:buFont typeface="Courier New" pitchFamily="49" charset="0"/>
              <a:buChar char="o"/>
            </a:pPr>
            <a:endParaRPr lang="en-CA" sz="2000" dirty="0"/>
          </a:p>
          <a:p>
            <a:pPr marL="342900" indent="-342900">
              <a:spcBef>
                <a:spcPts val="600"/>
              </a:spcBef>
              <a:spcAft>
                <a:spcPts val="600"/>
              </a:spcAft>
              <a:buFont typeface="Courier New" pitchFamily="49" charset="0"/>
              <a:buChar char="o"/>
            </a:pPr>
            <a:r>
              <a:rPr lang="en-CA" sz="2000" dirty="0"/>
              <a:t>Disney for example effectively uses the </a:t>
            </a:r>
            <a:r>
              <a:rPr lang="en-CA" sz="2000" dirty="0" err="1"/>
              <a:t>servicescape</a:t>
            </a:r>
            <a:r>
              <a:rPr lang="en-CA" sz="2000" dirty="0"/>
              <a:t> to excite customers</a:t>
            </a:r>
          </a:p>
        </p:txBody>
      </p:sp>
      <p:pic>
        <p:nvPicPr>
          <p:cNvPr id="1026" name="Picture 2" descr="Shanghai Disneyland Park, Disney Resort, China">
            <a:extLst>
              <a:ext uri="{FF2B5EF4-FFF2-40B4-BE49-F238E27FC236}">
                <a16:creationId xmlns:a16="http://schemas.microsoft.com/office/drawing/2014/main" id="{265CB79D-5852-CE2F-4D39-1AD6013FD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260" y="4199424"/>
            <a:ext cx="6629400" cy="247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222346"/>
      </p:ext>
    </p:extLst>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9600"/>
            <a:ext cx="8305800" cy="609600"/>
          </a:xfrm>
        </p:spPr>
        <p:txBody>
          <a:bodyPr/>
          <a:lstStyle/>
          <a:p>
            <a:pPr algn="ctr"/>
            <a:r>
              <a:rPr lang="en-CA" dirty="0"/>
              <a:t> </a:t>
            </a:r>
            <a:r>
              <a:rPr lang="en-US" dirty="0"/>
              <a:t> </a:t>
            </a:r>
            <a:r>
              <a:rPr lang="en-CA" sz="2800" dirty="0"/>
              <a:t>Elements of the </a:t>
            </a:r>
            <a:r>
              <a:rPr lang="en-CA" sz="2800" dirty="0" err="1"/>
              <a:t>servicescape</a:t>
            </a:r>
            <a:br>
              <a:rPr lang="en-US" sz="2800" dirty="0"/>
            </a:br>
            <a:endParaRPr lang="en-US" sz="2800" dirty="0"/>
          </a:p>
        </p:txBody>
      </p:sp>
      <p:sp>
        <p:nvSpPr>
          <p:cNvPr id="3" name="Rectangle 2"/>
          <p:cNvSpPr/>
          <p:nvPr/>
        </p:nvSpPr>
        <p:spPr>
          <a:xfrm>
            <a:off x="1103671" y="4426249"/>
            <a:ext cx="4572000" cy="276999"/>
          </a:xfrm>
          <a:prstGeom prst="rect">
            <a:avLst/>
          </a:prstGeom>
        </p:spPr>
        <p:txBody>
          <a:bodyPr>
            <a:spAutoFit/>
          </a:bodyPr>
          <a:lstStyle/>
          <a:p>
            <a:r>
              <a:rPr lang="en-CA" sz="1200" b="1" dirty="0"/>
              <a:t>Table 8.1</a:t>
            </a:r>
            <a:r>
              <a:rPr lang="en-US" sz="1200" dirty="0"/>
              <a:t> </a:t>
            </a:r>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8281" b="8904"/>
          <a:stretch/>
        </p:blipFill>
        <p:spPr bwMode="auto">
          <a:xfrm>
            <a:off x="1066800" y="1524000"/>
            <a:ext cx="7772400" cy="29022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3937860"/>
      </p:ext>
    </p:extLst>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799" y="381000"/>
            <a:ext cx="8278201" cy="609600"/>
          </a:xfrm>
        </p:spPr>
        <p:txBody>
          <a:bodyPr/>
          <a:lstStyle/>
          <a:p>
            <a:pPr algn="ctr"/>
            <a:r>
              <a:rPr lang="en-CA" sz="2800" dirty="0"/>
              <a:t>The strategic role of the </a:t>
            </a:r>
            <a:r>
              <a:rPr lang="en-CA" sz="2800" dirty="0" err="1"/>
              <a:t>servicescape</a:t>
            </a:r>
            <a:r>
              <a:rPr lang="en-CA" sz="2800" dirty="0"/>
              <a:t> </a:t>
            </a:r>
            <a:endParaRPr lang="en-US" sz="2800" dirty="0"/>
          </a:p>
        </p:txBody>
      </p:sp>
      <p:sp>
        <p:nvSpPr>
          <p:cNvPr id="3" name="Rectangle 2"/>
          <p:cNvSpPr/>
          <p:nvPr/>
        </p:nvSpPr>
        <p:spPr>
          <a:xfrm>
            <a:off x="1066800" y="1355834"/>
            <a:ext cx="4876800" cy="4770537"/>
          </a:xfrm>
          <a:prstGeom prst="rect">
            <a:avLst/>
          </a:prstGeom>
        </p:spPr>
        <p:txBody>
          <a:bodyPr wrap="square">
            <a:spAutoFit/>
          </a:bodyPr>
          <a:lstStyle/>
          <a:p>
            <a:pPr marL="285750" indent="-285750">
              <a:spcBef>
                <a:spcPts val="600"/>
              </a:spcBef>
              <a:spcAft>
                <a:spcPts val="600"/>
              </a:spcAft>
              <a:buFont typeface="Courier New" pitchFamily="49" charset="0"/>
              <a:buChar char="o"/>
            </a:pPr>
            <a:r>
              <a:rPr lang="en-US" dirty="0"/>
              <a:t>Packaging</a:t>
            </a:r>
          </a:p>
          <a:p>
            <a:pPr marL="742950" lvl="1" indent="-285750">
              <a:spcBef>
                <a:spcPts val="0"/>
              </a:spcBef>
              <a:spcAft>
                <a:spcPts val="600"/>
              </a:spcAft>
              <a:buFont typeface="Arial" pitchFamily="34" charset="0"/>
              <a:buChar char="•"/>
            </a:pPr>
            <a:r>
              <a:rPr lang="en-US" dirty="0"/>
              <a:t>Creates external image </a:t>
            </a:r>
          </a:p>
          <a:p>
            <a:pPr marL="742950" lvl="1" indent="-285750">
              <a:spcBef>
                <a:spcPts val="0"/>
              </a:spcBef>
              <a:spcAft>
                <a:spcPts val="600"/>
              </a:spcAft>
              <a:buFont typeface="Arial" pitchFamily="34" charset="0"/>
              <a:buChar char="•"/>
            </a:pPr>
            <a:r>
              <a:rPr lang="en-US" dirty="0"/>
              <a:t>Sets expectations </a:t>
            </a:r>
          </a:p>
          <a:p>
            <a:pPr marL="285750" indent="-285750">
              <a:spcBef>
                <a:spcPts val="600"/>
              </a:spcBef>
              <a:spcAft>
                <a:spcPts val="600"/>
              </a:spcAft>
              <a:buFont typeface="Courier New" pitchFamily="49" charset="0"/>
              <a:buChar char="o"/>
            </a:pPr>
            <a:r>
              <a:rPr lang="en-US" dirty="0"/>
              <a:t>Facilitator</a:t>
            </a:r>
          </a:p>
          <a:p>
            <a:pPr marL="742950" lvl="1" indent="-285750">
              <a:spcBef>
                <a:spcPts val="0"/>
              </a:spcBef>
              <a:spcAft>
                <a:spcPts val="600"/>
              </a:spcAft>
              <a:buFont typeface="Arial" pitchFamily="34" charset="0"/>
              <a:buChar char="•"/>
            </a:pPr>
            <a:r>
              <a:rPr lang="en-US" dirty="0"/>
              <a:t>Aids performances of service providers </a:t>
            </a:r>
          </a:p>
          <a:p>
            <a:pPr marL="742950" lvl="1" indent="-285750">
              <a:spcBef>
                <a:spcPts val="0"/>
              </a:spcBef>
              <a:spcAft>
                <a:spcPts val="600"/>
              </a:spcAft>
              <a:buFont typeface="Arial" pitchFamily="34" charset="0"/>
              <a:buChar char="•"/>
            </a:pPr>
            <a:r>
              <a:rPr lang="en-US" dirty="0"/>
              <a:t>Physical layout and functional design </a:t>
            </a:r>
          </a:p>
          <a:p>
            <a:pPr marL="285750" indent="-285750">
              <a:spcBef>
                <a:spcPts val="600"/>
              </a:spcBef>
              <a:spcAft>
                <a:spcPts val="600"/>
              </a:spcAft>
              <a:buFont typeface="Courier New" pitchFamily="49" charset="0"/>
              <a:buChar char="o"/>
            </a:pPr>
            <a:r>
              <a:rPr lang="en-US" dirty="0"/>
              <a:t>Socializer</a:t>
            </a:r>
          </a:p>
          <a:p>
            <a:pPr marL="742950" lvl="1" indent="-285750">
              <a:spcBef>
                <a:spcPts val="0"/>
              </a:spcBef>
              <a:spcAft>
                <a:spcPts val="600"/>
              </a:spcAft>
              <a:buFont typeface="Arial" pitchFamily="34" charset="0"/>
              <a:buChar char="•"/>
            </a:pPr>
            <a:r>
              <a:rPr lang="en-US" dirty="0"/>
              <a:t>Suggests expected roles, behaviors and relationships </a:t>
            </a:r>
          </a:p>
          <a:p>
            <a:pPr marL="285750" indent="-285750">
              <a:spcBef>
                <a:spcPts val="600"/>
              </a:spcBef>
              <a:spcAft>
                <a:spcPts val="600"/>
              </a:spcAft>
              <a:buFont typeface="Courier New" pitchFamily="49" charset="0"/>
              <a:buChar char="o"/>
            </a:pPr>
            <a:r>
              <a:rPr lang="en-US" dirty="0"/>
              <a:t>Differentiator</a:t>
            </a:r>
          </a:p>
          <a:p>
            <a:pPr marL="742950" lvl="1" indent="-285750">
              <a:spcBef>
                <a:spcPts val="0"/>
              </a:spcBef>
              <a:spcAft>
                <a:spcPts val="600"/>
              </a:spcAft>
              <a:buFont typeface="Arial" pitchFamily="34" charset="0"/>
              <a:buChar char="•"/>
            </a:pPr>
            <a:r>
              <a:rPr lang="en-US" dirty="0"/>
              <a:t>Distinguished from competitors </a:t>
            </a:r>
          </a:p>
          <a:p>
            <a:pPr marL="742950" lvl="1" indent="-285750">
              <a:spcBef>
                <a:spcPts val="0"/>
              </a:spcBef>
              <a:spcAft>
                <a:spcPts val="600"/>
              </a:spcAft>
              <a:buFont typeface="Arial" pitchFamily="34" charset="0"/>
              <a:buChar char="•"/>
            </a:pPr>
            <a:r>
              <a:rPr lang="en-US" dirty="0"/>
              <a:t>Signals appropriate market segments </a:t>
            </a:r>
          </a:p>
          <a:p>
            <a:endParaRPr lang="en-US" dirty="0"/>
          </a:p>
        </p:txBody>
      </p:sp>
      <p:pic>
        <p:nvPicPr>
          <p:cNvPr id="4" name="Picture 3"/>
          <p:cNvPicPr>
            <a:picLocks noChangeAspect="1"/>
          </p:cNvPicPr>
          <p:nvPr/>
        </p:nvPicPr>
        <p:blipFill>
          <a:blip r:embed="rId2"/>
          <a:stretch>
            <a:fillRect/>
          </a:stretch>
        </p:blipFill>
        <p:spPr>
          <a:xfrm>
            <a:off x="5943600" y="1066800"/>
            <a:ext cx="3048000" cy="2438400"/>
          </a:xfrm>
          <a:prstGeom prst="rect">
            <a:avLst/>
          </a:prstGeom>
        </p:spPr>
      </p:pic>
      <p:pic>
        <p:nvPicPr>
          <p:cNvPr id="5" name="Picture 4"/>
          <p:cNvPicPr>
            <a:picLocks noChangeAspect="1"/>
          </p:cNvPicPr>
          <p:nvPr/>
        </p:nvPicPr>
        <p:blipFill>
          <a:blip r:embed="rId3"/>
          <a:stretch>
            <a:fillRect/>
          </a:stretch>
        </p:blipFill>
        <p:spPr>
          <a:xfrm>
            <a:off x="5791200" y="3962400"/>
            <a:ext cx="3200400" cy="2438400"/>
          </a:xfrm>
          <a:prstGeom prst="rect">
            <a:avLst/>
          </a:prstGeom>
        </p:spPr>
      </p:pic>
    </p:spTree>
    <p:extLst>
      <p:ext uri="{BB962C8B-B14F-4D97-AF65-F5344CB8AC3E}">
        <p14:creationId xmlns:p14="http://schemas.microsoft.com/office/powerpoint/2010/main" val="1369105118"/>
      </p:ext>
    </p:extLst>
  </p:cSld>
  <p:clrMapOvr>
    <a:masterClrMapping/>
  </p:clrMapOvr>
  <p:transition spd="med">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381000"/>
            <a:ext cx="8305800" cy="609600"/>
          </a:xfrm>
        </p:spPr>
        <p:txBody>
          <a:bodyPr/>
          <a:lstStyle/>
          <a:p>
            <a:pPr algn="ctr"/>
            <a:r>
              <a:rPr lang="en-CA" dirty="0"/>
              <a:t>Developing </a:t>
            </a:r>
            <a:r>
              <a:rPr lang="en-CA" dirty="0" err="1"/>
              <a:t>servicescapes</a:t>
            </a:r>
            <a:endParaRPr lang="en-US" dirty="0"/>
          </a:p>
        </p:txBody>
      </p:sp>
      <p:sp>
        <p:nvSpPr>
          <p:cNvPr id="2" name="Rectangle 1"/>
          <p:cNvSpPr/>
          <p:nvPr/>
        </p:nvSpPr>
        <p:spPr>
          <a:xfrm>
            <a:off x="1066800" y="1066800"/>
            <a:ext cx="7924800" cy="4262706"/>
          </a:xfrm>
          <a:prstGeom prst="rect">
            <a:avLst/>
          </a:prstGeom>
        </p:spPr>
        <p:txBody>
          <a:bodyPr wrap="square">
            <a:spAutoFit/>
          </a:bodyPr>
          <a:lstStyle/>
          <a:p>
            <a:pPr marL="285750" indent="-285750">
              <a:spcBef>
                <a:spcPts val="600"/>
              </a:spcBef>
              <a:spcAft>
                <a:spcPts val="600"/>
              </a:spcAft>
              <a:buFont typeface="Courier New" pitchFamily="49" charset="0"/>
              <a:buChar char="o"/>
            </a:pPr>
            <a:r>
              <a:rPr lang="en-CA" dirty="0"/>
              <a:t>Effective </a:t>
            </a:r>
            <a:r>
              <a:rPr lang="en-CA" dirty="0" err="1"/>
              <a:t>servicescapes</a:t>
            </a:r>
            <a:r>
              <a:rPr lang="en-CA" dirty="0"/>
              <a:t>:</a:t>
            </a:r>
          </a:p>
          <a:p>
            <a:pPr marL="742950" lvl="1" indent="-285750">
              <a:spcBef>
                <a:spcPts val="0"/>
              </a:spcBef>
              <a:spcAft>
                <a:spcPts val="600"/>
              </a:spcAft>
              <a:buFont typeface="Arial" pitchFamily="34" charset="0"/>
              <a:buChar char="•"/>
            </a:pPr>
            <a:r>
              <a:rPr lang="en-CA" dirty="0"/>
              <a:t>Have to be seen holistically</a:t>
            </a:r>
          </a:p>
          <a:p>
            <a:pPr marL="742950" lvl="1" indent="-285750">
              <a:spcBef>
                <a:spcPts val="0"/>
              </a:spcBef>
              <a:spcAft>
                <a:spcPts val="600"/>
              </a:spcAft>
              <a:buFont typeface="Arial" pitchFamily="34" charset="0"/>
              <a:buChar char="•"/>
            </a:pPr>
            <a:r>
              <a:rPr lang="en-CA" dirty="0"/>
              <a:t>Everything depends on everything</a:t>
            </a:r>
          </a:p>
          <a:p>
            <a:pPr marL="742950" lvl="1" indent="-285750">
              <a:spcBef>
                <a:spcPts val="0"/>
              </a:spcBef>
              <a:spcAft>
                <a:spcPts val="600"/>
              </a:spcAft>
              <a:buFont typeface="Arial" pitchFamily="34" charset="0"/>
              <a:buChar char="•"/>
            </a:pPr>
            <a:r>
              <a:rPr lang="en-CA" dirty="0"/>
              <a:t>e.g. scent and music work together</a:t>
            </a:r>
          </a:p>
          <a:p>
            <a:pPr marL="285750" indent="-285750">
              <a:spcBef>
                <a:spcPts val="0"/>
              </a:spcBef>
              <a:spcAft>
                <a:spcPts val="600"/>
              </a:spcAft>
              <a:buFont typeface="Arial" pitchFamily="34" charset="0"/>
              <a:buChar char="•"/>
            </a:pPr>
            <a:r>
              <a:rPr lang="en-CA" dirty="0"/>
              <a:t>Themed </a:t>
            </a:r>
            <a:r>
              <a:rPr lang="en-CA" dirty="0" err="1"/>
              <a:t>servicescapes</a:t>
            </a:r>
            <a:r>
              <a:rPr lang="en-CA" dirty="0"/>
              <a:t> common these days (e.g. Forum Shops)</a:t>
            </a:r>
            <a:endParaRPr lang="en-US" dirty="0"/>
          </a:p>
          <a:p>
            <a:pPr marL="285750" indent="-285750">
              <a:spcBef>
                <a:spcPts val="600"/>
              </a:spcBef>
              <a:spcAft>
                <a:spcPts val="600"/>
              </a:spcAft>
              <a:buFont typeface="Courier New" pitchFamily="49" charset="0"/>
              <a:buChar char="o"/>
            </a:pPr>
            <a:r>
              <a:rPr lang="en-CA" dirty="0"/>
              <a:t>Interactive </a:t>
            </a:r>
            <a:r>
              <a:rPr lang="en-CA" dirty="0" err="1"/>
              <a:t>servicescapes</a:t>
            </a:r>
            <a:r>
              <a:rPr lang="en-CA" dirty="0"/>
              <a:t> (e.g. Churchill Museum)</a:t>
            </a:r>
            <a:endParaRPr lang="en-US" dirty="0"/>
          </a:p>
          <a:p>
            <a:pPr marL="285750" indent="-285750">
              <a:spcBef>
                <a:spcPts val="600"/>
              </a:spcBef>
              <a:spcAft>
                <a:spcPts val="600"/>
              </a:spcAft>
              <a:buFont typeface="Courier New" pitchFamily="49" charset="0"/>
              <a:buChar char="o"/>
            </a:pPr>
            <a:r>
              <a:rPr lang="en-US" dirty="0" err="1"/>
              <a:t>Servicescapes</a:t>
            </a:r>
            <a:r>
              <a:rPr lang="en-US" dirty="0"/>
              <a:t> developed to attract new market segments </a:t>
            </a:r>
          </a:p>
          <a:p>
            <a:pPr marL="285750" indent="-285750">
              <a:spcBef>
                <a:spcPts val="600"/>
              </a:spcBef>
              <a:spcAft>
                <a:spcPts val="600"/>
              </a:spcAft>
              <a:buFont typeface="Courier New" pitchFamily="49" charset="0"/>
              <a:buChar char="o"/>
            </a:pPr>
            <a:endParaRPr lang="en-US" dirty="0"/>
          </a:p>
          <a:p>
            <a:endParaRPr lang="en-GB" dirty="0"/>
          </a:p>
          <a:p>
            <a:endParaRPr lang="en-GB" dirty="0"/>
          </a:p>
          <a:p>
            <a:endParaRPr lang="en-US" dirty="0"/>
          </a:p>
          <a:p>
            <a:endParaRPr lang="en-US" dirty="0"/>
          </a:p>
        </p:txBody>
      </p:sp>
      <p:pic>
        <p:nvPicPr>
          <p:cNvPr id="3" name="Picture 2"/>
          <p:cNvPicPr>
            <a:picLocks noChangeAspect="1"/>
          </p:cNvPicPr>
          <p:nvPr/>
        </p:nvPicPr>
        <p:blipFill>
          <a:blip r:embed="rId2"/>
          <a:stretch>
            <a:fillRect/>
          </a:stretch>
        </p:blipFill>
        <p:spPr>
          <a:xfrm>
            <a:off x="990600" y="3810000"/>
            <a:ext cx="7848600" cy="2864247"/>
          </a:xfrm>
          <a:prstGeom prst="rect">
            <a:avLst/>
          </a:prstGeom>
        </p:spPr>
      </p:pic>
    </p:spTree>
    <p:extLst>
      <p:ext uri="{BB962C8B-B14F-4D97-AF65-F5344CB8AC3E}">
        <p14:creationId xmlns:p14="http://schemas.microsoft.com/office/powerpoint/2010/main" val="1363446222"/>
      </p:ext>
    </p:extLst>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8305800" cy="609600"/>
          </a:xfrm>
        </p:spPr>
        <p:txBody>
          <a:bodyPr/>
          <a:lstStyle/>
          <a:p>
            <a:pPr algn="ctr"/>
            <a:r>
              <a:rPr lang="en-US" dirty="0"/>
              <a:t>Snapshot: </a:t>
            </a:r>
            <a:br>
              <a:rPr lang="en-US" dirty="0"/>
            </a:br>
            <a:r>
              <a:rPr lang="en-CA" sz="2800" dirty="0"/>
              <a:t>Incheon Airport, Korea</a:t>
            </a:r>
            <a:br>
              <a:rPr lang="en-CA" sz="2800" dirty="0"/>
            </a:br>
            <a:endParaRPr lang="en-US" sz="2400" dirty="0"/>
          </a:p>
        </p:txBody>
      </p:sp>
      <p:sp>
        <p:nvSpPr>
          <p:cNvPr id="4" name="Rectangle 3"/>
          <p:cNvSpPr/>
          <p:nvPr/>
        </p:nvSpPr>
        <p:spPr>
          <a:xfrm>
            <a:off x="990600" y="1114991"/>
            <a:ext cx="8001000" cy="6078587"/>
          </a:xfrm>
          <a:prstGeom prst="rect">
            <a:avLst/>
          </a:prstGeom>
        </p:spPr>
        <p:txBody>
          <a:bodyPr wrap="square">
            <a:spAutoFit/>
          </a:bodyPr>
          <a:lstStyle/>
          <a:p>
            <a:pPr marL="285750" indent="-285750">
              <a:spcBef>
                <a:spcPts val="600"/>
              </a:spcBef>
              <a:spcAft>
                <a:spcPts val="600"/>
              </a:spcAft>
              <a:buFont typeface="Courier New" pitchFamily="49" charset="0"/>
              <a:buChar char="o"/>
            </a:pPr>
            <a:r>
              <a:rPr lang="en-US" dirty="0"/>
              <a:t>Customer transit services</a:t>
            </a:r>
          </a:p>
          <a:p>
            <a:pPr marL="742950" lvl="1" indent="-285750">
              <a:spcBef>
                <a:spcPts val="0"/>
              </a:spcBef>
              <a:spcAft>
                <a:spcPts val="0"/>
              </a:spcAft>
              <a:buFont typeface="Arial" pitchFamily="34" charset="0"/>
              <a:buChar char="•"/>
            </a:pPr>
            <a:r>
              <a:rPr lang="en-US" dirty="0"/>
              <a:t>Fast processing times, interactive LCD info screen</a:t>
            </a:r>
          </a:p>
          <a:p>
            <a:pPr marL="742950" lvl="1" indent="-285750">
              <a:spcBef>
                <a:spcPts val="0"/>
              </a:spcBef>
              <a:spcAft>
                <a:spcPts val="0"/>
              </a:spcAft>
              <a:buFont typeface="Arial" pitchFamily="34" charset="0"/>
              <a:buChar char="•"/>
            </a:pPr>
            <a:r>
              <a:rPr lang="en-US" dirty="0"/>
              <a:t>Multi-lingual staff and signage</a:t>
            </a:r>
          </a:p>
          <a:p>
            <a:pPr marL="285750" indent="-285750">
              <a:spcBef>
                <a:spcPts val="600"/>
              </a:spcBef>
              <a:spcAft>
                <a:spcPts val="600"/>
              </a:spcAft>
              <a:buFont typeface="Courier New" pitchFamily="49" charset="0"/>
              <a:buChar char="o"/>
            </a:pPr>
            <a:r>
              <a:rPr lang="en-US" dirty="0"/>
              <a:t>Customer amenities</a:t>
            </a:r>
          </a:p>
          <a:p>
            <a:pPr marL="742950" lvl="1" indent="-285750">
              <a:spcBef>
                <a:spcPts val="0"/>
              </a:spcBef>
              <a:spcAft>
                <a:spcPts val="0"/>
              </a:spcAft>
              <a:buFont typeface="Arial" pitchFamily="34" charset="0"/>
              <a:buChar char="•"/>
            </a:pPr>
            <a:r>
              <a:rPr lang="en-US" dirty="0"/>
              <a:t>Free internet access, computers, showers, changing rooms</a:t>
            </a:r>
          </a:p>
          <a:p>
            <a:pPr marL="742950" lvl="1" indent="-285750">
              <a:spcBef>
                <a:spcPts val="0"/>
              </a:spcBef>
              <a:spcAft>
                <a:spcPts val="0"/>
              </a:spcAft>
              <a:buFont typeface="Arial" pitchFamily="34" charset="0"/>
              <a:buChar char="•"/>
            </a:pPr>
            <a:r>
              <a:rPr lang="en-US" dirty="0"/>
              <a:t>Between flight tours, golf outings </a:t>
            </a:r>
          </a:p>
          <a:p>
            <a:pPr marL="742950" lvl="1" indent="-285750">
              <a:spcBef>
                <a:spcPts val="0"/>
              </a:spcBef>
              <a:spcAft>
                <a:spcPts val="0"/>
              </a:spcAft>
              <a:buFont typeface="Arial" pitchFamily="34" charset="0"/>
              <a:buChar char="•"/>
            </a:pPr>
            <a:r>
              <a:rPr lang="en-US" dirty="0"/>
              <a:t>Shops, food courts, lounges, cultural centers</a:t>
            </a:r>
          </a:p>
          <a:p>
            <a:pPr marL="285750" indent="-285750">
              <a:spcBef>
                <a:spcPts val="600"/>
              </a:spcBef>
              <a:spcAft>
                <a:spcPts val="600"/>
              </a:spcAft>
              <a:buFont typeface="Courier New" pitchFamily="49" charset="0"/>
              <a:buChar char="o"/>
            </a:pPr>
            <a:r>
              <a:rPr lang="en-US" dirty="0"/>
              <a:t>Staff training and improvement</a:t>
            </a:r>
          </a:p>
          <a:p>
            <a:pPr marL="742950" lvl="1" indent="-285750">
              <a:spcBef>
                <a:spcPts val="0"/>
              </a:spcBef>
              <a:spcAft>
                <a:spcPts val="0"/>
              </a:spcAft>
              <a:buFont typeface="Arial" pitchFamily="34" charset="0"/>
              <a:buChar char="•"/>
            </a:pPr>
            <a:r>
              <a:rPr lang="en-US" dirty="0"/>
              <a:t>ICAO training center </a:t>
            </a:r>
          </a:p>
          <a:p>
            <a:pPr marL="742950" lvl="1" indent="-285750">
              <a:spcBef>
                <a:spcPts val="0"/>
              </a:spcBef>
              <a:spcAft>
                <a:spcPts val="0"/>
              </a:spcAft>
              <a:buFont typeface="Arial" pitchFamily="34" charset="0"/>
              <a:buChar char="•"/>
            </a:pPr>
            <a:r>
              <a:rPr lang="en-US" dirty="0"/>
              <a:t>Service Improvement Committee</a:t>
            </a:r>
          </a:p>
          <a:p>
            <a:pPr marL="742950" lvl="1" indent="-285750">
              <a:spcBef>
                <a:spcPts val="0"/>
              </a:spcBef>
              <a:spcAft>
                <a:spcPts val="0"/>
              </a:spcAft>
              <a:buFont typeface="Arial" pitchFamily="34" charset="0"/>
              <a:buChar char="•"/>
            </a:pPr>
            <a:r>
              <a:rPr lang="en-US" dirty="0"/>
              <a:t>Incentive program </a:t>
            </a:r>
          </a:p>
          <a:p>
            <a:pPr marL="285750" indent="-285750">
              <a:spcBef>
                <a:spcPts val="600"/>
              </a:spcBef>
              <a:spcAft>
                <a:spcPts val="600"/>
              </a:spcAft>
              <a:buFont typeface="Courier New" pitchFamily="49" charset="0"/>
              <a:buChar char="o"/>
            </a:pPr>
            <a:r>
              <a:rPr lang="en-US" dirty="0"/>
              <a:t>Technological innovations</a:t>
            </a:r>
          </a:p>
          <a:p>
            <a:pPr marL="742950" lvl="1" indent="-285750">
              <a:spcBef>
                <a:spcPts val="0"/>
              </a:spcBef>
              <a:spcAft>
                <a:spcPts val="0"/>
              </a:spcAft>
              <a:buFont typeface="Arial" pitchFamily="34" charset="0"/>
              <a:buChar char="•"/>
            </a:pPr>
            <a:r>
              <a:rPr lang="en-US" dirty="0"/>
              <a:t>Cooperation and data sharing </a:t>
            </a:r>
          </a:p>
          <a:p>
            <a:pPr marL="742950" lvl="1" indent="-285750">
              <a:spcBef>
                <a:spcPts val="0"/>
              </a:spcBef>
              <a:spcAft>
                <a:spcPts val="0"/>
              </a:spcAft>
              <a:buFont typeface="Arial" pitchFamily="34" charset="0"/>
              <a:buChar char="•"/>
            </a:pPr>
            <a:r>
              <a:rPr lang="en-US" dirty="0"/>
              <a:t>Passenger number forecasting </a:t>
            </a:r>
          </a:p>
          <a:p>
            <a:pPr marL="285750" indent="-285750">
              <a:spcBef>
                <a:spcPts val="0"/>
              </a:spcBef>
              <a:spcAft>
                <a:spcPts val="0"/>
              </a:spcAft>
              <a:buFont typeface="Arial" pitchFamily="34" charset="0"/>
              <a:buChar char="•"/>
            </a:pPr>
            <a:endParaRPr lang="en-US" sz="1600" i="1" dirty="0"/>
          </a:p>
          <a:p>
            <a:pPr marL="285750" indent="-285750">
              <a:spcBef>
                <a:spcPts val="0"/>
              </a:spcBef>
              <a:spcAft>
                <a:spcPts val="0"/>
              </a:spcAft>
              <a:buFont typeface="Arial" pitchFamily="34" charset="0"/>
              <a:buChar char="•"/>
            </a:pPr>
            <a:endParaRPr lang="en-US" sz="1600" i="1" dirty="0"/>
          </a:p>
          <a:p>
            <a:pPr marL="285750" indent="-285750">
              <a:spcBef>
                <a:spcPts val="0"/>
              </a:spcBef>
              <a:spcAft>
                <a:spcPts val="0"/>
              </a:spcAft>
              <a:buFont typeface="Arial" pitchFamily="34" charset="0"/>
              <a:buChar char="•"/>
            </a:pPr>
            <a:endParaRPr lang="en-US" sz="1600" dirty="0"/>
          </a:p>
          <a:p>
            <a:endParaRPr lang="en-US" dirty="0"/>
          </a:p>
          <a:p>
            <a:endParaRPr lang="en-US" dirty="0"/>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2923608"/>
            <a:ext cx="2590800" cy="3705791"/>
          </a:xfrm>
          <a:prstGeom prst="rect">
            <a:avLst/>
          </a:prstGeom>
        </p:spPr>
      </p:pic>
    </p:spTree>
    <p:extLst>
      <p:ext uri="{BB962C8B-B14F-4D97-AF65-F5344CB8AC3E}">
        <p14:creationId xmlns:p14="http://schemas.microsoft.com/office/powerpoint/2010/main" val="2785609356"/>
      </p:ext>
    </p:extLst>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70910"/>
            <a:ext cx="8305800" cy="609600"/>
          </a:xfrm>
        </p:spPr>
        <p:txBody>
          <a:bodyPr/>
          <a:lstStyle/>
          <a:p>
            <a:pPr algn="ctr"/>
            <a:r>
              <a:rPr lang="en-CA" dirty="0"/>
              <a:t> </a:t>
            </a:r>
            <a:r>
              <a:rPr lang="en-US" dirty="0"/>
              <a:t> The e</a:t>
            </a:r>
            <a:r>
              <a:rPr lang="en-CA" dirty="0" err="1"/>
              <a:t>ffects</a:t>
            </a:r>
            <a:r>
              <a:rPr lang="en-CA" dirty="0"/>
              <a:t> of </a:t>
            </a:r>
            <a:r>
              <a:rPr lang="en-CA" dirty="0" err="1"/>
              <a:t>servicescapes</a:t>
            </a:r>
            <a:r>
              <a:rPr lang="en-CA" dirty="0"/>
              <a:t> </a:t>
            </a:r>
            <a:br>
              <a:rPr lang="en-CA" dirty="0"/>
            </a:br>
            <a:r>
              <a:rPr lang="en-CA" dirty="0"/>
              <a:t>on consumer behaviour</a:t>
            </a:r>
            <a:br>
              <a:rPr lang="en-US" dirty="0"/>
            </a:br>
            <a:r>
              <a:rPr lang="en-CA" dirty="0"/>
              <a:t> </a:t>
            </a:r>
            <a:endParaRPr lang="en-US" dirty="0"/>
          </a:p>
        </p:txBody>
      </p:sp>
      <p:sp>
        <p:nvSpPr>
          <p:cNvPr id="4" name="Rectangle 3"/>
          <p:cNvSpPr/>
          <p:nvPr/>
        </p:nvSpPr>
        <p:spPr>
          <a:xfrm>
            <a:off x="1600200" y="1600200"/>
            <a:ext cx="6553200" cy="5093702"/>
          </a:xfrm>
          <a:prstGeom prst="rect">
            <a:avLst/>
          </a:prstGeom>
        </p:spPr>
        <p:txBody>
          <a:bodyPr wrap="square">
            <a:spAutoFit/>
          </a:bodyPr>
          <a:lstStyle/>
          <a:p>
            <a:pPr marL="342900" indent="-342900">
              <a:spcBef>
                <a:spcPts val="600"/>
              </a:spcBef>
              <a:spcAft>
                <a:spcPts val="600"/>
              </a:spcAft>
              <a:buFont typeface="Courier New" pitchFamily="49" charset="0"/>
              <a:buChar char="o"/>
            </a:pPr>
            <a:r>
              <a:rPr lang="en-US" sz="2000" dirty="0"/>
              <a:t>Customers loyalty incentives:</a:t>
            </a:r>
          </a:p>
          <a:p>
            <a:pPr marL="800100" lvl="1" indent="-342900">
              <a:spcBef>
                <a:spcPts val="0"/>
              </a:spcBef>
              <a:spcAft>
                <a:spcPts val="600"/>
              </a:spcAft>
              <a:buFont typeface="Arial" pitchFamily="34" charset="0"/>
              <a:buChar char="•"/>
            </a:pPr>
            <a:r>
              <a:rPr lang="en-US" sz="2000" dirty="0"/>
              <a:t>High perceived value </a:t>
            </a:r>
          </a:p>
          <a:p>
            <a:pPr marL="800100" lvl="1" indent="-342900">
              <a:spcBef>
                <a:spcPts val="0"/>
              </a:spcBef>
              <a:spcAft>
                <a:spcPts val="600"/>
              </a:spcAft>
              <a:buFont typeface="Arial" pitchFamily="34" charset="0"/>
              <a:buChar char="•"/>
            </a:pPr>
            <a:r>
              <a:rPr lang="en-US" sz="2000" dirty="0"/>
              <a:t>‘Get’ should exceed ‘Give’</a:t>
            </a:r>
          </a:p>
          <a:p>
            <a:pPr marL="800100" lvl="1" indent="-342900">
              <a:spcBef>
                <a:spcPts val="600"/>
              </a:spcBef>
              <a:spcAft>
                <a:spcPts val="600"/>
              </a:spcAft>
              <a:buFont typeface="Arial" pitchFamily="34" charset="0"/>
              <a:buChar char="•"/>
            </a:pPr>
            <a:r>
              <a:rPr lang="en-US" sz="2000" dirty="0"/>
              <a:t>Rewards for loyalty</a:t>
            </a:r>
          </a:p>
          <a:p>
            <a:pPr marL="342900" indent="-342900">
              <a:spcBef>
                <a:spcPts val="600"/>
              </a:spcBef>
              <a:spcAft>
                <a:spcPts val="600"/>
              </a:spcAft>
              <a:buFont typeface="Courier New" pitchFamily="49" charset="0"/>
              <a:buChar char="o"/>
            </a:pPr>
            <a:r>
              <a:rPr lang="en-US" sz="2000" dirty="0"/>
              <a:t>Company benefits:</a:t>
            </a:r>
          </a:p>
          <a:p>
            <a:pPr marL="800100" lvl="1" indent="-342900">
              <a:spcBef>
                <a:spcPts val="600"/>
              </a:spcBef>
              <a:spcAft>
                <a:spcPts val="600"/>
              </a:spcAft>
              <a:buFont typeface="Arial" pitchFamily="34" charset="0"/>
              <a:buChar char="•"/>
            </a:pPr>
            <a:r>
              <a:rPr lang="en-US" sz="2000" dirty="0"/>
              <a:t>Higher profits through retaining customers</a:t>
            </a:r>
          </a:p>
          <a:p>
            <a:pPr marL="1257300" lvl="2" indent="-342900">
              <a:spcBef>
                <a:spcPts val="0"/>
              </a:spcBef>
              <a:spcAft>
                <a:spcPts val="600"/>
              </a:spcAft>
              <a:buFont typeface="Calibri" pitchFamily="34" charset="0"/>
              <a:buChar char="⁻"/>
            </a:pPr>
            <a:r>
              <a:rPr lang="en-US" sz="2000" dirty="0"/>
              <a:t>More purchases overall</a:t>
            </a:r>
          </a:p>
          <a:p>
            <a:pPr marL="1257300" lvl="2" indent="-342900">
              <a:spcBef>
                <a:spcPts val="0"/>
              </a:spcBef>
              <a:spcAft>
                <a:spcPts val="600"/>
              </a:spcAft>
              <a:buFont typeface="Calibri" pitchFamily="34" charset="0"/>
              <a:buChar char="⁻"/>
            </a:pPr>
            <a:r>
              <a:rPr lang="en-US" sz="2000" dirty="0"/>
              <a:t>More frequent purchases </a:t>
            </a:r>
          </a:p>
          <a:p>
            <a:pPr marL="800100" lvl="1" indent="-342900">
              <a:spcBef>
                <a:spcPts val="600"/>
              </a:spcBef>
              <a:spcAft>
                <a:spcPts val="600"/>
              </a:spcAft>
              <a:buFont typeface="Arial" pitchFamily="34" charset="0"/>
              <a:buChar char="•"/>
            </a:pPr>
            <a:r>
              <a:rPr lang="en-US" sz="2000" dirty="0"/>
              <a:t>Lowers operating costs</a:t>
            </a:r>
          </a:p>
          <a:p>
            <a:pPr marL="1257300" lvl="2" indent="-342900">
              <a:spcBef>
                <a:spcPts val="0"/>
              </a:spcBef>
              <a:spcAft>
                <a:spcPts val="600"/>
              </a:spcAft>
              <a:buFont typeface="Calibri" pitchFamily="34" charset="0"/>
              <a:buChar char="⁻"/>
            </a:pPr>
            <a:r>
              <a:rPr lang="en-US" sz="2000" dirty="0"/>
              <a:t>No acquisition costs</a:t>
            </a:r>
          </a:p>
          <a:p>
            <a:pPr marL="800100" lvl="1" indent="-342900">
              <a:spcBef>
                <a:spcPts val="600"/>
              </a:spcBef>
              <a:spcAft>
                <a:spcPts val="600"/>
              </a:spcAft>
              <a:buFont typeface="Arial" pitchFamily="34" charset="0"/>
              <a:buChar char="•"/>
            </a:pPr>
            <a:r>
              <a:rPr lang="en-US" sz="2000" dirty="0"/>
              <a:t>Increases company referrals </a:t>
            </a:r>
          </a:p>
          <a:p>
            <a:pPr marL="342900" indent="-342900">
              <a:spcBef>
                <a:spcPts val="600"/>
              </a:spcBef>
              <a:spcAft>
                <a:spcPts val="600"/>
              </a:spcAft>
              <a:buFont typeface="Courier New" pitchFamily="49" charset="0"/>
              <a:buChar char="o"/>
            </a:pPr>
            <a:endParaRPr lang="en-US" sz="2000" dirty="0"/>
          </a:p>
        </p:txBody>
      </p:sp>
    </p:spTree>
    <p:extLst>
      <p:ext uri="{BB962C8B-B14F-4D97-AF65-F5344CB8AC3E}">
        <p14:creationId xmlns:p14="http://schemas.microsoft.com/office/powerpoint/2010/main" val="2548426152"/>
      </p:ext>
    </p:extLst>
  </p:cSld>
  <p:clrMapOvr>
    <a:masterClrMapping/>
  </p:clrMapOvr>
  <p:transition spd="med">
    <p:fade thruBlk="1"/>
  </p:transition>
</p:sld>
</file>

<file path=ppt/theme/theme1.xml><?xml version="1.0" encoding="utf-8"?>
<a:theme xmlns:a="http://schemas.openxmlformats.org/drawingml/2006/main" name="Berrylishious design template">
  <a:themeElements>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Berrylishious design template</Template>
  <TotalTime>2927</TotalTime>
  <Words>806</Words>
  <Application>Microsoft Macintosh PowerPoint</Application>
  <PresentationFormat>On-screen Show (4:3)</PresentationFormat>
  <Paragraphs>152</Paragraphs>
  <Slides>18</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4" baseType="lpstr">
      <vt:lpstr>Arial</vt:lpstr>
      <vt:lpstr>Calibri</vt:lpstr>
      <vt:lpstr>Courier New</vt:lpstr>
      <vt:lpstr>Tahoma</vt:lpstr>
      <vt:lpstr>Berrylishious design template</vt:lpstr>
      <vt:lpstr>Document</vt:lpstr>
      <vt:lpstr>Chapter 8 Providing customer service through the servicescape   </vt:lpstr>
      <vt:lpstr>Topics Covered</vt:lpstr>
      <vt:lpstr>‘At Your Service’ Spotlight:  Hospitality Starbucks-style </vt:lpstr>
      <vt:lpstr>  Key characteristics of the servicescape </vt:lpstr>
      <vt:lpstr>  Elements of the servicescape </vt:lpstr>
      <vt:lpstr>The strategic role of the servicescape </vt:lpstr>
      <vt:lpstr>Developing servicescapes</vt:lpstr>
      <vt:lpstr>Snapshot:  Incheon Airport, Korea </vt:lpstr>
      <vt:lpstr>  The effects of servicescapes  on consumer behaviour  </vt:lpstr>
      <vt:lpstr>  How the servicescape impacts  consumers and employees  </vt:lpstr>
      <vt:lpstr>Common associations and human responses to colors   </vt:lpstr>
      <vt:lpstr>PowerPoint Presentation</vt:lpstr>
      <vt:lpstr>Waiting line strategies – 4 strategies</vt:lpstr>
      <vt:lpstr>Three possible queue configurations </vt:lpstr>
      <vt:lpstr>The psychology of waiting lines (Maister)</vt:lpstr>
      <vt:lpstr>Intelligent Servicescapes</vt:lpstr>
      <vt:lpstr>Intelligent Servicescapes</vt:lpstr>
      <vt:lpstr>Case Study: Attention to Detail at Cavas Wine Lodge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dc:creator>
  <cp:lastModifiedBy>Hudson, Simon</cp:lastModifiedBy>
  <cp:revision>591</cp:revision>
  <cp:lastPrinted>1601-01-01T00:00:00Z</cp:lastPrinted>
  <dcterms:created xsi:type="dcterms:W3CDTF">2012-10-22T00:42:01Z</dcterms:created>
  <dcterms:modified xsi:type="dcterms:W3CDTF">2025-02-11T23:54:36Z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TC010900171033</vt:lpwstr>
  </property>
</Properties>
</file>